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4" r:id="rId2"/>
    <p:sldId id="256" r:id="rId3"/>
    <p:sldId id="261" r:id="rId4"/>
    <p:sldId id="280" r:id="rId5"/>
    <p:sldId id="334" r:id="rId6"/>
    <p:sldId id="331" r:id="rId7"/>
    <p:sldId id="328" r:id="rId8"/>
    <p:sldId id="306" r:id="rId9"/>
    <p:sldId id="281" r:id="rId10"/>
    <p:sldId id="332" r:id="rId11"/>
    <p:sldId id="333" r:id="rId12"/>
    <p:sldId id="282" r:id="rId13"/>
    <p:sldId id="283" r:id="rId14"/>
    <p:sldId id="305" r:id="rId15"/>
    <p:sldId id="284" r:id="rId16"/>
    <p:sldId id="335" r:id="rId17"/>
    <p:sldId id="317" r:id="rId18"/>
    <p:sldId id="288" r:id="rId19"/>
    <p:sldId id="295" r:id="rId20"/>
    <p:sldId id="314" r:id="rId21"/>
    <p:sldId id="500" r:id="rId22"/>
    <p:sldId id="297" r:id="rId23"/>
    <p:sldId id="336" r:id="rId24"/>
    <p:sldId id="501" r:id="rId25"/>
    <p:sldId id="327" r:id="rId26"/>
    <p:sldId id="310" r:id="rId27"/>
    <p:sldId id="304" r:id="rId28"/>
    <p:sldId id="299" r:id="rId29"/>
    <p:sldId id="273" r:id="rId30"/>
    <p:sldId id="266" r:id="rId31"/>
  </p:sldIdLst>
  <p:sldSz cx="9144000" cy="6858000" type="screen4x3"/>
  <p:notesSz cx="7010400" cy="9296400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6">
          <p15:clr>
            <a:srgbClr val="A4A3A4"/>
          </p15:clr>
        </p15:guide>
        <p15:guide id="2" orient="horz" pos="3600">
          <p15:clr>
            <a:srgbClr val="A4A3A4"/>
          </p15:clr>
        </p15:guide>
        <p15:guide id="3" orient="horz" pos="482">
          <p15:clr>
            <a:srgbClr val="A4A3A4"/>
          </p15:clr>
        </p15:guide>
        <p15:guide id="4" orient="horz" pos="339">
          <p15:clr>
            <a:srgbClr val="A4A3A4"/>
          </p15:clr>
        </p15:guide>
        <p15:guide id="5" orient="horz" pos="3816" userDrawn="1">
          <p15:clr>
            <a:srgbClr val="A4A3A4"/>
          </p15:clr>
        </p15:guide>
        <p15:guide id="6" pos="2880">
          <p15:clr>
            <a:srgbClr val="A4A3A4"/>
          </p15:clr>
        </p15:guide>
        <p15:guide id="7" pos="5521">
          <p15:clr>
            <a:srgbClr val="A4A3A4"/>
          </p15:clr>
        </p15:guide>
        <p15:guide id="8" pos="442">
          <p15:clr>
            <a:srgbClr val="A4A3A4"/>
          </p15:clr>
        </p15:guide>
        <p15:guide id="9" pos="593">
          <p15:clr>
            <a:srgbClr val="A4A3A4"/>
          </p15:clr>
        </p15:guide>
        <p15:guide id="10" pos="288">
          <p15:clr>
            <a:srgbClr val="A4A3A4"/>
          </p15:clr>
        </p15:guide>
        <p15:guide id="11" pos="75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y Kurtz" initials="AK" lastIdx="6" clrIdx="0">
    <p:extLst>
      <p:ext uri="{19B8F6BF-5375-455C-9EA6-DF929625EA0E}">
        <p15:presenceInfo xmlns:p15="http://schemas.microsoft.com/office/powerpoint/2012/main" userId="S-1-5-21-2001516981-3076341035-1565252954-11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985"/>
    <a:srgbClr val="ABA59B"/>
    <a:srgbClr val="8B8375"/>
    <a:srgbClr val="7F88B4"/>
    <a:srgbClr val="6F8CC0"/>
    <a:srgbClr val="5673B8"/>
    <a:srgbClr val="C4CF8B"/>
    <a:srgbClr val="94A545"/>
    <a:srgbClr val="E89719"/>
    <a:srgbClr val="6A6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01" autoAdjust="0"/>
    <p:restoredTop sz="90929"/>
  </p:normalViewPr>
  <p:slideViewPr>
    <p:cSldViewPr snapToGrid="0" showGuides="1">
      <p:cViewPr varScale="1">
        <p:scale>
          <a:sx n="97" d="100"/>
          <a:sy n="97" d="100"/>
        </p:scale>
        <p:origin x="629" y="86"/>
      </p:cViewPr>
      <p:guideLst>
        <p:guide orient="horz" pos="2166"/>
        <p:guide orient="horz" pos="3600"/>
        <p:guide orient="horz" pos="482"/>
        <p:guide orient="horz" pos="339"/>
        <p:guide orient="horz" pos="3816"/>
        <p:guide pos="2880"/>
        <p:guide pos="5521"/>
        <p:guide pos="442"/>
        <p:guide pos="593"/>
        <p:guide pos="288"/>
        <p:guide pos="750"/>
      </p:guideLst>
    </p:cSldViewPr>
  </p:slideViewPr>
  <p:outlineViewPr>
    <p:cViewPr>
      <p:scale>
        <a:sx n="50" d="100"/>
        <a:sy n="50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2D79D9-C3D1-4EEF-9BDA-855D820ADB41}" type="doc">
      <dgm:prSet loTypeId="urn:microsoft.com/office/officeart/2005/8/layout/hProcess11" loCatId="process" qsTypeId="urn:microsoft.com/office/officeart/2005/8/quickstyle/3d4" qsCatId="3D" csTypeId="urn:microsoft.com/office/officeart/2005/8/colors/accent2_5" csCatId="accent2" phldr="1"/>
      <dgm:spPr/>
    </dgm:pt>
    <dgm:pt modelId="{44E4DC53-BADE-420F-A87C-878351C35F84}">
      <dgm:prSet phldrT="[Text]" custT="1"/>
      <dgm:spPr/>
      <dgm:t>
        <a:bodyPr/>
        <a:lstStyle/>
        <a:p>
          <a:endParaRPr lang="en-US" sz="2400" dirty="0"/>
        </a:p>
      </dgm:t>
    </dgm:pt>
    <dgm:pt modelId="{983A30F4-9C7A-425C-A674-D8E272CFD026}" type="parTrans" cxnId="{683748E1-9752-4D02-BC1E-1BB28D1337AC}">
      <dgm:prSet/>
      <dgm:spPr/>
      <dgm:t>
        <a:bodyPr/>
        <a:lstStyle/>
        <a:p>
          <a:endParaRPr lang="en-US"/>
        </a:p>
      </dgm:t>
    </dgm:pt>
    <dgm:pt modelId="{F7DF2261-DF8A-40B7-9096-184C8C02A73E}" type="sibTrans" cxnId="{683748E1-9752-4D02-BC1E-1BB28D1337AC}">
      <dgm:prSet/>
      <dgm:spPr/>
      <dgm:t>
        <a:bodyPr/>
        <a:lstStyle/>
        <a:p>
          <a:endParaRPr lang="en-US"/>
        </a:p>
      </dgm:t>
    </dgm:pt>
    <dgm:pt modelId="{27A3B572-8BD0-4F24-A2ED-FEC4767460F2}">
      <dgm:prSet phldrT="[Text]" custT="1"/>
      <dgm:spPr/>
      <dgm:t>
        <a:bodyPr/>
        <a:lstStyle/>
        <a:p>
          <a:endParaRPr lang="en-US" sz="2400" dirty="0"/>
        </a:p>
      </dgm:t>
    </dgm:pt>
    <dgm:pt modelId="{D0E5AF35-7159-4896-9D41-3D94EF5E7EA5}" type="parTrans" cxnId="{ACA3AB8C-0BE8-47AE-858C-9F583975044C}">
      <dgm:prSet/>
      <dgm:spPr/>
      <dgm:t>
        <a:bodyPr/>
        <a:lstStyle/>
        <a:p>
          <a:endParaRPr lang="en-US"/>
        </a:p>
      </dgm:t>
    </dgm:pt>
    <dgm:pt modelId="{D34927C1-4A09-4495-9CEE-0487B01624A4}" type="sibTrans" cxnId="{ACA3AB8C-0BE8-47AE-858C-9F583975044C}">
      <dgm:prSet/>
      <dgm:spPr/>
      <dgm:t>
        <a:bodyPr/>
        <a:lstStyle/>
        <a:p>
          <a:endParaRPr lang="en-US"/>
        </a:p>
      </dgm:t>
    </dgm:pt>
    <dgm:pt modelId="{D3AC2681-06F4-4924-8C73-7A7547DEDEFF}">
      <dgm:prSet phldrT="[Text]" custT="1"/>
      <dgm:spPr/>
      <dgm:t>
        <a:bodyPr/>
        <a:lstStyle/>
        <a:p>
          <a:endParaRPr lang="en-US" sz="2400" dirty="0"/>
        </a:p>
      </dgm:t>
    </dgm:pt>
    <dgm:pt modelId="{4929B4CE-CD96-46BE-AC03-04DF62544A95}" type="parTrans" cxnId="{77D42317-A236-47F8-8522-246CBCFF27FA}">
      <dgm:prSet/>
      <dgm:spPr/>
      <dgm:t>
        <a:bodyPr/>
        <a:lstStyle/>
        <a:p>
          <a:endParaRPr lang="en-US"/>
        </a:p>
      </dgm:t>
    </dgm:pt>
    <dgm:pt modelId="{A2CD3C4C-1F5A-4FBC-868B-E5DA12F576D3}" type="sibTrans" cxnId="{77D42317-A236-47F8-8522-246CBCFF27FA}">
      <dgm:prSet/>
      <dgm:spPr/>
      <dgm:t>
        <a:bodyPr/>
        <a:lstStyle/>
        <a:p>
          <a:endParaRPr lang="en-US"/>
        </a:p>
      </dgm:t>
    </dgm:pt>
    <dgm:pt modelId="{EA204639-AB7B-4885-A583-5FAD6DCA78A4}" type="pres">
      <dgm:prSet presAssocID="{4F2D79D9-C3D1-4EEF-9BDA-855D820ADB41}" presName="Name0" presStyleCnt="0">
        <dgm:presLayoutVars>
          <dgm:dir/>
          <dgm:resizeHandles val="exact"/>
        </dgm:presLayoutVars>
      </dgm:prSet>
      <dgm:spPr/>
    </dgm:pt>
    <dgm:pt modelId="{13942EEB-FA12-4259-A320-772204E45A26}" type="pres">
      <dgm:prSet presAssocID="{4F2D79D9-C3D1-4EEF-9BDA-855D820ADB41}" presName="arrow" presStyleLbl="bgShp" presStyleIdx="0" presStyleCnt="1"/>
      <dgm:spPr/>
    </dgm:pt>
    <dgm:pt modelId="{167F7A5E-213C-4CEE-82FB-C236D805F03C}" type="pres">
      <dgm:prSet presAssocID="{4F2D79D9-C3D1-4EEF-9BDA-855D820ADB41}" presName="points" presStyleCnt="0"/>
      <dgm:spPr/>
    </dgm:pt>
    <dgm:pt modelId="{7A754DEA-3C6D-469F-A9DF-9909523861D4}" type="pres">
      <dgm:prSet presAssocID="{44E4DC53-BADE-420F-A87C-878351C35F84}" presName="compositeA" presStyleCnt="0"/>
      <dgm:spPr/>
    </dgm:pt>
    <dgm:pt modelId="{1D856271-1061-41F7-8BDC-3FEB87DA89A7}" type="pres">
      <dgm:prSet presAssocID="{44E4DC53-BADE-420F-A87C-878351C35F84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F954D4-F1E4-4801-8E91-DD36A663772B}" type="pres">
      <dgm:prSet presAssocID="{44E4DC53-BADE-420F-A87C-878351C35F84}" presName="circleA" presStyleLbl="node1" presStyleIdx="0" presStyleCnt="3" custLinFactNeighborX="2361" custLinFactNeighborY="-8618"/>
      <dgm:spPr/>
    </dgm:pt>
    <dgm:pt modelId="{C9AB2A11-6447-47ED-9D33-C41ED155FA03}" type="pres">
      <dgm:prSet presAssocID="{44E4DC53-BADE-420F-A87C-878351C35F84}" presName="spaceA" presStyleCnt="0"/>
      <dgm:spPr/>
    </dgm:pt>
    <dgm:pt modelId="{0FC3BDAD-19FE-4ABA-8C44-888144832BA2}" type="pres">
      <dgm:prSet presAssocID="{F7DF2261-DF8A-40B7-9096-184C8C02A73E}" presName="space" presStyleCnt="0"/>
      <dgm:spPr/>
    </dgm:pt>
    <dgm:pt modelId="{028C717F-A86C-4623-9079-F72FA5B9ABD8}" type="pres">
      <dgm:prSet presAssocID="{27A3B572-8BD0-4F24-A2ED-FEC4767460F2}" presName="compositeB" presStyleCnt="0"/>
      <dgm:spPr/>
    </dgm:pt>
    <dgm:pt modelId="{8C7255C4-DE86-41AC-8563-1BF247FFE9E3}" type="pres">
      <dgm:prSet presAssocID="{27A3B572-8BD0-4F24-A2ED-FEC4767460F2}" presName="textB" presStyleLbl="revTx" presStyleIdx="1" presStyleCnt="3" custLinFactNeighborX="-11350" custLinFactNeighborY="575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AD689B-39DE-412B-B3EE-0ED07CBC58D2}" type="pres">
      <dgm:prSet presAssocID="{27A3B572-8BD0-4F24-A2ED-FEC4767460F2}" presName="circleB" presStyleLbl="node1" presStyleIdx="1" presStyleCnt="3" custLinFactX="101123" custLinFactNeighborX="200000" custLinFactNeighborY="-4619"/>
      <dgm:spPr/>
    </dgm:pt>
    <dgm:pt modelId="{71F870F4-DEB9-48E6-9BE8-21BDC7A64245}" type="pres">
      <dgm:prSet presAssocID="{27A3B572-8BD0-4F24-A2ED-FEC4767460F2}" presName="spaceB" presStyleCnt="0"/>
      <dgm:spPr/>
    </dgm:pt>
    <dgm:pt modelId="{3B945FD8-DB1E-4369-86CB-7E2B63D2EA51}" type="pres">
      <dgm:prSet presAssocID="{D34927C1-4A09-4495-9CEE-0487B01624A4}" presName="space" presStyleCnt="0"/>
      <dgm:spPr/>
    </dgm:pt>
    <dgm:pt modelId="{DDFA8692-B42D-4442-BDDD-848C02D2740E}" type="pres">
      <dgm:prSet presAssocID="{D3AC2681-06F4-4924-8C73-7A7547DEDEFF}" presName="compositeA" presStyleCnt="0"/>
      <dgm:spPr/>
    </dgm:pt>
    <dgm:pt modelId="{6D951490-4E94-477C-946F-40E438434D0F}" type="pres">
      <dgm:prSet presAssocID="{D3AC2681-06F4-4924-8C73-7A7547DEDEFF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518473-423E-4F87-9F71-E342B392529F}" type="pres">
      <dgm:prSet presAssocID="{D3AC2681-06F4-4924-8C73-7A7547DEDEFF}" presName="circleA" presStyleLbl="node1" presStyleIdx="2" presStyleCnt="3" custLinFactX="-401549" custLinFactNeighborX="-500000" custLinFactNeighborY="-7941"/>
      <dgm:spPr/>
    </dgm:pt>
    <dgm:pt modelId="{C5519FCB-4426-4564-88DC-63AA345E2C99}" type="pres">
      <dgm:prSet presAssocID="{D3AC2681-06F4-4924-8C73-7A7547DEDEFF}" presName="spaceA" presStyleCnt="0"/>
      <dgm:spPr/>
    </dgm:pt>
  </dgm:ptLst>
  <dgm:cxnLst>
    <dgm:cxn modelId="{53E02598-751F-46E4-B021-56281CC56F01}" type="presOf" srcId="{27A3B572-8BD0-4F24-A2ED-FEC4767460F2}" destId="{8C7255C4-DE86-41AC-8563-1BF247FFE9E3}" srcOrd="0" destOrd="0" presId="urn:microsoft.com/office/officeart/2005/8/layout/hProcess11"/>
    <dgm:cxn modelId="{98BB8B4A-9957-47DA-9795-2433B079AA5F}" type="presOf" srcId="{4F2D79D9-C3D1-4EEF-9BDA-855D820ADB41}" destId="{EA204639-AB7B-4885-A583-5FAD6DCA78A4}" srcOrd="0" destOrd="0" presId="urn:microsoft.com/office/officeart/2005/8/layout/hProcess11"/>
    <dgm:cxn modelId="{ACA3AB8C-0BE8-47AE-858C-9F583975044C}" srcId="{4F2D79D9-C3D1-4EEF-9BDA-855D820ADB41}" destId="{27A3B572-8BD0-4F24-A2ED-FEC4767460F2}" srcOrd="1" destOrd="0" parTransId="{D0E5AF35-7159-4896-9D41-3D94EF5E7EA5}" sibTransId="{D34927C1-4A09-4495-9CEE-0487B01624A4}"/>
    <dgm:cxn modelId="{77D42317-A236-47F8-8522-246CBCFF27FA}" srcId="{4F2D79D9-C3D1-4EEF-9BDA-855D820ADB41}" destId="{D3AC2681-06F4-4924-8C73-7A7547DEDEFF}" srcOrd="2" destOrd="0" parTransId="{4929B4CE-CD96-46BE-AC03-04DF62544A95}" sibTransId="{A2CD3C4C-1F5A-4FBC-868B-E5DA12F576D3}"/>
    <dgm:cxn modelId="{B44925D5-26ED-4BC5-9091-958248BC5623}" type="presOf" srcId="{D3AC2681-06F4-4924-8C73-7A7547DEDEFF}" destId="{6D951490-4E94-477C-946F-40E438434D0F}" srcOrd="0" destOrd="0" presId="urn:microsoft.com/office/officeart/2005/8/layout/hProcess11"/>
    <dgm:cxn modelId="{683748E1-9752-4D02-BC1E-1BB28D1337AC}" srcId="{4F2D79D9-C3D1-4EEF-9BDA-855D820ADB41}" destId="{44E4DC53-BADE-420F-A87C-878351C35F84}" srcOrd="0" destOrd="0" parTransId="{983A30F4-9C7A-425C-A674-D8E272CFD026}" sibTransId="{F7DF2261-DF8A-40B7-9096-184C8C02A73E}"/>
    <dgm:cxn modelId="{A88A3519-CC56-4A46-88BD-F89BCCE968AE}" type="presOf" srcId="{44E4DC53-BADE-420F-A87C-878351C35F84}" destId="{1D856271-1061-41F7-8BDC-3FEB87DA89A7}" srcOrd="0" destOrd="0" presId="urn:microsoft.com/office/officeart/2005/8/layout/hProcess11"/>
    <dgm:cxn modelId="{82CBE720-8FDD-4623-BC6C-16999DA83479}" type="presParOf" srcId="{EA204639-AB7B-4885-A583-5FAD6DCA78A4}" destId="{13942EEB-FA12-4259-A320-772204E45A26}" srcOrd="0" destOrd="0" presId="urn:microsoft.com/office/officeart/2005/8/layout/hProcess11"/>
    <dgm:cxn modelId="{DEADD541-EDCF-4A3E-A5D5-4D4A17AD3628}" type="presParOf" srcId="{EA204639-AB7B-4885-A583-5FAD6DCA78A4}" destId="{167F7A5E-213C-4CEE-82FB-C236D805F03C}" srcOrd="1" destOrd="0" presId="urn:microsoft.com/office/officeart/2005/8/layout/hProcess11"/>
    <dgm:cxn modelId="{B5EE9185-C5F9-48B7-B21D-FAF745B369A5}" type="presParOf" srcId="{167F7A5E-213C-4CEE-82FB-C236D805F03C}" destId="{7A754DEA-3C6D-469F-A9DF-9909523861D4}" srcOrd="0" destOrd="0" presId="urn:microsoft.com/office/officeart/2005/8/layout/hProcess11"/>
    <dgm:cxn modelId="{40F87470-E50C-455A-8F96-1E33E8346D68}" type="presParOf" srcId="{7A754DEA-3C6D-469F-A9DF-9909523861D4}" destId="{1D856271-1061-41F7-8BDC-3FEB87DA89A7}" srcOrd="0" destOrd="0" presId="urn:microsoft.com/office/officeart/2005/8/layout/hProcess11"/>
    <dgm:cxn modelId="{1070AC54-E3F9-4B00-8DFD-5422F5AC3A2B}" type="presParOf" srcId="{7A754DEA-3C6D-469F-A9DF-9909523861D4}" destId="{A2F954D4-F1E4-4801-8E91-DD36A663772B}" srcOrd="1" destOrd="0" presId="urn:microsoft.com/office/officeart/2005/8/layout/hProcess11"/>
    <dgm:cxn modelId="{F7442036-9E2A-4851-92BF-D8BF2342FD25}" type="presParOf" srcId="{7A754DEA-3C6D-469F-A9DF-9909523861D4}" destId="{C9AB2A11-6447-47ED-9D33-C41ED155FA03}" srcOrd="2" destOrd="0" presId="urn:microsoft.com/office/officeart/2005/8/layout/hProcess11"/>
    <dgm:cxn modelId="{B99CA0FA-2AB5-4430-A7BF-2A812B585BC9}" type="presParOf" srcId="{167F7A5E-213C-4CEE-82FB-C236D805F03C}" destId="{0FC3BDAD-19FE-4ABA-8C44-888144832BA2}" srcOrd="1" destOrd="0" presId="urn:microsoft.com/office/officeart/2005/8/layout/hProcess11"/>
    <dgm:cxn modelId="{72E3DF95-BBC7-4F20-903D-E16614A14DE9}" type="presParOf" srcId="{167F7A5E-213C-4CEE-82FB-C236D805F03C}" destId="{028C717F-A86C-4623-9079-F72FA5B9ABD8}" srcOrd="2" destOrd="0" presId="urn:microsoft.com/office/officeart/2005/8/layout/hProcess11"/>
    <dgm:cxn modelId="{11164A02-3524-44BA-9FEE-D66B788C9CC5}" type="presParOf" srcId="{028C717F-A86C-4623-9079-F72FA5B9ABD8}" destId="{8C7255C4-DE86-41AC-8563-1BF247FFE9E3}" srcOrd="0" destOrd="0" presId="urn:microsoft.com/office/officeart/2005/8/layout/hProcess11"/>
    <dgm:cxn modelId="{7F3E318B-9E97-4955-8B55-900D6B1DABF0}" type="presParOf" srcId="{028C717F-A86C-4623-9079-F72FA5B9ABD8}" destId="{A7AD689B-39DE-412B-B3EE-0ED07CBC58D2}" srcOrd="1" destOrd="0" presId="urn:microsoft.com/office/officeart/2005/8/layout/hProcess11"/>
    <dgm:cxn modelId="{946B0428-1FF6-4630-97E3-FEC57135DCF1}" type="presParOf" srcId="{028C717F-A86C-4623-9079-F72FA5B9ABD8}" destId="{71F870F4-DEB9-48E6-9BE8-21BDC7A64245}" srcOrd="2" destOrd="0" presId="urn:microsoft.com/office/officeart/2005/8/layout/hProcess11"/>
    <dgm:cxn modelId="{9B19AA40-BC6D-4124-BF32-D977592750C9}" type="presParOf" srcId="{167F7A5E-213C-4CEE-82FB-C236D805F03C}" destId="{3B945FD8-DB1E-4369-86CB-7E2B63D2EA51}" srcOrd="3" destOrd="0" presId="urn:microsoft.com/office/officeart/2005/8/layout/hProcess11"/>
    <dgm:cxn modelId="{86DBDCBC-17DD-4755-B1FC-C12A8FBC530F}" type="presParOf" srcId="{167F7A5E-213C-4CEE-82FB-C236D805F03C}" destId="{DDFA8692-B42D-4442-BDDD-848C02D2740E}" srcOrd="4" destOrd="0" presId="urn:microsoft.com/office/officeart/2005/8/layout/hProcess11"/>
    <dgm:cxn modelId="{897AD27C-A27D-4E3B-8E94-54D9A1BCCEEC}" type="presParOf" srcId="{DDFA8692-B42D-4442-BDDD-848C02D2740E}" destId="{6D951490-4E94-477C-946F-40E438434D0F}" srcOrd="0" destOrd="0" presId="urn:microsoft.com/office/officeart/2005/8/layout/hProcess11"/>
    <dgm:cxn modelId="{6C0E52D3-4FA4-4184-8267-E624D03B365D}" type="presParOf" srcId="{DDFA8692-B42D-4442-BDDD-848C02D2740E}" destId="{E5518473-423E-4F87-9F71-E342B392529F}" srcOrd="1" destOrd="0" presId="urn:microsoft.com/office/officeart/2005/8/layout/hProcess11"/>
    <dgm:cxn modelId="{89C69ED7-95C3-4F07-AE16-AF4D2F512872}" type="presParOf" srcId="{DDFA8692-B42D-4442-BDDD-848C02D2740E}" destId="{C5519FCB-4426-4564-88DC-63AA345E2C9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EECDA9-D8B0-44AE-B1AB-0406593D2E7F}" type="doc">
      <dgm:prSet loTypeId="urn:microsoft.com/office/officeart/2005/8/layout/StepDownProcess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3AE0764-7AFC-4202-ACC8-526033C3C1D0}">
      <dgm:prSet phldrT="[Text]" custT="1"/>
      <dgm:spPr>
        <a:xfrm>
          <a:off x="600493" y="28936"/>
          <a:ext cx="1615623" cy="1130884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600" dirty="0">
              <a:solidFill>
                <a:sysClr val="window" lastClr="FFFFFF"/>
              </a:solidFill>
              <a:latin typeface="HelveticaNeue MediumCond"/>
              <a:ea typeface="+mn-ea"/>
              <a:cs typeface="+mn-cs"/>
            </a:rPr>
            <a:t>What You Have</a:t>
          </a:r>
        </a:p>
      </dgm:t>
    </dgm:pt>
    <dgm:pt modelId="{B743095F-3EC0-431B-9169-AAC0DDCF3CCB}" type="parTrans" cxnId="{50025F89-42E3-4FEC-8CA8-848737468E7F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676C9DBE-042C-412E-9C56-651A4F41631C}" type="sibTrans" cxnId="{50025F89-42E3-4FEC-8CA8-848737468E7F}">
      <dgm:prSet/>
      <dgm:spPr/>
      <dgm:t>
        <a:bodyPr/>
        <a:lstStyle/>
        <a:p>
          <a:endParaRPr lang="en-US" dirty="0">
            <a:latin typeface="HelveticaNeue MediumCond"/>
          </a:endParaRPr>
        </a:p>
      </dgm:t>
    </dgm:pt>
    <dgm:pt modelId="{8A237FCA-770C-4C73-A7C9-F3206F5901CC}">
      <dgm:prSet phldrT="[Text]" custT="1"/>
      <dgm:spPr>
        <a:xfrm>
          <a:off x="2228519" y="136791"/>
          <a:ext cx="2217567" cy="914030"/>
        </a:xfrm>
        <a:noFill/>
        <a:ln>
          <a:noFill/>
        </a:ln>
        <a:effectLst/>
      </dgm:spPr>
      <dgm:t>
        <a:bodyPr/>
        <a:lstStyle/>
        <a:p>
          <a:pPr defTabSz="1085850">
            <a:spcAft>
              <a:spcPts val="600"/>
            </a:spcAft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Sections 1, 2, and 3</a:t>
          </a:r>
        </a:p>
      </dgm:t>
    </dgm:pt>
    <dgm:pt modelId="{3BF2A035-242E-4847-A77D-F25464B18E96}" type="parTrans" cxnId="{024455F1-74CA-4300-B17A-BF3AA87D0057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16625D5D-2698-447E-B9DC-E98C6B222FA8}" type="sibTrans" cxnId="{024455F1-74CA-4300-B17A-BF3AA87D0057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4486469F-5F68-4599-A503-0FF0965EFD77}">
      <dgm:prSet phldrT="[Text]" custT="1"/>
      <dgm:spPr>
        <a:xfrm>
          <a:off x="2190221" y="1299292"/>
          <a:ext cx="1615623" cy="1130884"/>
        </a:xfr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600" dirty="0">
              <a:solidFill>
                <a:sysClr val="window" lastClr="FFFFFF"/>
              </a:solidFill>
              <a:latin typeface="HelveticaNeue MediumCond"/>
              <a:ea typeface="+mn-ea"/>
              <a:cs typeface="+mn-cs"/>
            </a:rPr>
            <a:t>What You Need</a:t>
          </a:r>
        </a:p>
      </dgm:t>
    </dgm:pt>
    <dgm:pt modelId="{833CD8DC-9194-4BBD-8B00-B2A653C1D283}" type="parTrans" cxnId="{2B83A3EC-1B3F-49BB-88E6-A922060CC230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BFB7CE0A-C3EC-4B8E-9569-17718CA973B4}" type="sibTrans" cxnId="{2B83A3EC-1B3F-49BB-88E6-A922060CC230}">
      <dgm:prSet/>
      <dgm:spPr/>
      <dgm:t>
        <a:bodyPr/>
        <a:lstStyle/>
        <a:p>
          <a:endParaRPr lang="en-US" dirty="0">
            <a:latin typeface="HelveticaNeue MediumCond"/>
          </a:endParaRPr>
        </a:p>
      </dgm:t>
    </dgm:pt>
    <dgm:pt modelId="{99C56F93-B271-410D-BA37-56EC0F4603EA}">
      <dgm:prSet phldrT="[Text]" custT="1"/>
      <dgm:spPr>
        <a:xfrm>
          <a:off x="3852242" y="1426196"/>
          <a:ext cx="3102075" cy="914030"/>
        </a:xfrm>
        <a:noFill/>
        <a:ln>
          <a:noFill/>
        </a:ln>
        <a:effectLst/>
      </dgm:spPr>
      <dgm:t>
        <a:bodyPr/>
        <a:lstStyle/>
        <a:p>
          <a:pPr>
            <a:spcAft>
              <a:spcPts val="600"/>
            </a:spcAft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Sections 4, 5, and 6</a:t>
          </a:r>
        </a:p>
      </dgm:t>
    </dgm:pt>
    <dgm:pt modelId="{2F4D6FDC-43CB-4D0F-B7DF-205483F66D94}" type="parTrans" cxnId="{474A92E4-F6DD-4798-8358-A036E7270F0F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5407359A-4241-4D8D-B328-EA9CDFB5CE60}" type="sibTrans" cxnId="{474A92E4-F6DD-4798-8358-A036E7270F0F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49820650-0BF3-4797-BEBB-D6A05FC029A7}">
      <dgm:prSet phldrT="[Text]" custT="1"/>
      <dgm:spPr>
        <a:xfrm>
          <a:off x="3779949" y="2569648"/>
          <a:ext cx="1615623" cy="1130884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600" dirty="0">
              <a:solidFill>
                <a:sysClr val="window" lastClr="FFFFFF"/>
              </a:solidFill>
              <a:latin typeface="HelveticaNeue MediumCond"/>
              <a:ea typeface="+mn-ea"/>
              <a:cs typeface="+mn-cs"/>
            </a:rPr>
            <a:t>How Do We Get There?</a:t>
          </a:r>
        </a:p>
      </dgm:t>
    </dgm:pt>
    <dgm:pt modelId="{8E998E07-70A9-466F-949D-D5D7E8CB626D}" type="parTrans" cxnId="{0181D124-3E09-4268-8C28-B1E567C33692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838FE49E-F31F-4521-B41A-F058B28C5DBE}" type="sibTrans" cxnId="{0181D124-3E09-4268-8C28-B1E567C33692}">
      <dgm:prSet/>
      <dgm:spPr/>
      <dgm:t>
        <a:bodyPr/>
        <a:lstStyle/>
        <a:p>
          <a:endParaRPr lang="en-US" dirty="0">
            <a:latin typeface="HelveticaNeue MediumCond"/>
          </a:endParaRPr>
        </a:p>
      </dgm:t>
    </dgm:pt>
    <dgm:pt modelId="{FC798C34-8F75-453B-B595-370E08C280F5}">
      <dgm:prSet phldrT="[Text]" custT="1"/>
      <dgm:spPr>
        <a:xfrm>
          <a:off x="5431494" y="2677504"/>
          <a:ext cx="2627719" cy="914030"/>
        </a:xfrm>
        <a:noFill/>
        <a:ln>
          <a:noFill/>
        </a:ln>
        <a:effectLst/>
      </dgm:spPr>
      <dgm:t>
        <a:bodyPr/>
        <a:lstStyle/>
        <a:p>
          <a:pPr>
            <a:spcAft>
              <a:spcPts val="600"/>
            </a:spcAft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Section 7</a:t>
          </a:r>
        </a:p>
      </dgm:t>
    </dgm:pt>
    <dgm:pt modelId="{EA8CBF77-ADBD-4B49-9104-445121243DE3}" type="parTrans" cxnId="{189A5AB3-75C9-4E61-B51F-255D0130807D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8C2CD09C-64F7-4D1B-88BE-A2A9B15EBB19}" type="sibTrans" cxnId="{189A5AB3-75C9-4E61-B51F-255D0130807D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3C4E8EEC-4D11-4D21-9A16-4A1F78B9CDFF}">
      <dgm:prSet phldrT="[Text]" custT="1"/>
      <dgm:spPr>
        <a:xfrm>
          <a:off x="2228519" y="136791"/>
          <a:ext cx="2217567" cy="914030"/>
        </a:xfrm>
        <a:noFill/>
        <a:ln>
          <a:noFill/>
        </a:ln>
        <a:effectLst/>
      </dgm:spPr>
      <dgm:t>
        <a:bodyPr/>
        <a:lstStyle/>
        <a:p>
          <a:pPr defTabSz="1085850">
            <a:spcAft>
              <a:spcPts val="600"/>
            </a:spcAft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Collection system</a:t>
          </a:r>
        </a:p>
      </dgm:t>
    </dgm:pt>
    <dgm:pt modelId="{3495B18C-0FCF-4CB1-99DE-1C2303F133CD}" type="parTrans" cxnId="{F8D7D49E-458A-4334-9413-1DBBFE0116E3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814B05D2-BB56-4758-B799-A2DB13884767}" type="sibTrans" cxnId="{F8D7D49E-458A-4334-9413-1DBBFE0116E3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0E51973C-A49D-4760-9F19-53CF0D284502}">
      <dgm:prSet phldrT="[Text]" custT="1"/>
      <dgm:spPr>
        <a:xfrm>
          <a:off x="3852242" y="1426196"/>
          <a:ext cx="3102075" cy="914030"/>
        </a:xfrm>
        <a:noFill/>
        <a:ln>
          <a:noFill/>
        </a:ln>
        <a:effectLst/>
      </dgm:spPr>
      <dgm:t>
        <a:bodyPr/>
        <a:lstStyle/>
        <a:p>
          <a:pPr>
            <a:spcAft>
              <a:spcPts val="600"/>
            </a:spcAft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Flows and loads</a:t>
          </a:r>
        </a:p>
      </dgm:t>
    </dgm:pt>
    <dgm:pt modelId="{E95E7DF9-887D-48B2-9C29-ACBFE88C6BD3}" type="parTrans" cxnId="{17296BB1-810D-4E42-B5B9-E4EB2BF564F4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47A79607-415A-487E-B764-3D9C1122A32C}" type="sibTrans" cxnId="{17296BB1-810D-4E42-B5B9-E4EB2BF564F4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DC0F46DD-FDCB-4927-9A2F-E641788B3AB2}">
      <dgm:prSet phldrT="[Text]" custT="1"/>
      <dgm:spPr>
        <a:xfrm>
          <a:off x="3852242" y="1426196"/>
          <a:ext cx="3102075" cy="914030"/>
        </a:xfrm>
        <a:noFill/>
        <a:ln>
          <a:noFill/>
        </a:ln>
        <a:effectLst/>
      </dgm:spPr>
      <dgm:t>
        <a:bodyPr/>
        <a:lstStyle/>
        <a:p>
          <a:pPr>
            <a:spcAft>
              <a:spcPts val="600"/>
            </a:spcAft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Regulatory requirements</a:t>
          </a:r>
        </a:p>
      </dgm:t>
    </dgm:pt>
    <dgm:pt modelId="{41F4EECD-06D1-4B12-8129-DCEE029336AB}" type="parTrans" cxnId="{44CC6178-8D01-49E4-874B-256877C158F4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83B01701-D9E2-4F96-9145-62D4A5A968A8}" type="sibTrans" cxnId="{44CC6178-8D01-49E4-874B-256877C158F4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40CE3C71-DBE4-403C-AE94-498950C014BF}">
      <dgm:prSet phldrT="[Text]" custT="1"/>
      <dgm:spPr>
        <a:xfrm>
          <a:off x="3852242" y="1426196"/>
          <a:ext cx="3102075" cy="914030"/>
        </a:xfrm>
        <a:noFill/>
        <a:ln>
          <a:noFill/>
        </a:ln>
        <a:effectLst/>
      </dgm:spPr>
      <dgm:t>
        <a:bodyPr/>
        <a:lstStyle/>
        <a:p>
          <a:pPr>
            <a:spcAft>
              <a:spcPct val="15000"/>
            </a:spcAft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Age/condition	</a:t>
          </a:r>
        </a:p>
      </dgm:t>
    </dgm:pt>
    <dgm:pt modelId="{DE7E4EF1-F446-4380-A8FE-759F6862CC01}" type="parTrans" cxnId="{CE9A9668-4232-4C12-8254-B9486D4971C3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B5D9AD0D-B061-4B02-8186-B9ADE3032919}" type="sibTrans" cxnId="{CE9A9668-4232-4C12-8254-B9486D4971C3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26972CEB-457A-4D2C-B6AD-73C30536E6D5}">
      <dgm:prSet phldrT="[Text]" custT="1"/>
      <dgm:spPr>
        <a:xfrm>
          <a:off x="2228519" y="136791"/>
          <a:ext cx="2217567" cy="914030"/>
        </a:xfrm>
        <a:noFill/>
        <a:ln>
          <a:noFill/>
        </a:ln>
        <a:effectLst/>
      </dgm:spPr>
      <dgm:t>
        <a:bodyPr/>
        <a:lstStyle/>
        <a:p>
          <a:pPr defTabSz="1085850">
            <a:spcAft>
              <a:spcPct val="15000"/>
            </a:spcAft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Existing plant performance</a:t>
          </a: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highlight>
                <a:srgbClr val="FFFF00"/>
              </a:highlight>
              <a:latin typeface="HelveticaNeue MediumCond"/>
              <a:ea typeface="+mn-ea"/>
              <a:cs typeface="+mn-cs"/>
            </a:rPr>
            <a:t> </a:t>
          </a:r>
          <a:endParaRPr 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HelveticaNeue MediumCond"/>
            <a:ea typeface="+mn-ea"/>
            <a:cs typeface="+mn-cs"/>
          </a:endParaRPr>
        </a:p>
      </dgm:t>
    </dgm:pt>
    <dgm:pt modelId="{AF8E4657-AA50-4D3A-8154-593D73516A20}" type="parTrans" cxnId="{E6348231-4BEF-48B4-A376-075F9A2ED75A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D6EDC58E-F358-4FBE-B918-176EF1505284}" type="sibTrans" cxnId="{E6348231-4BEF-48B4-A376-075F9A2ED75A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34103BCD-6DF1-44CA-903D-207561D41AB4}">
      <dgm:prSet phldrT="[Text]" custT="1"/>
      <dgm:spPr>
        <a:xfrm>
          <a:off x="5226807" y="3840004"/>
          <a:ext cx="1615623" cy="1130884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600" dirty="0">
              <a:solidFill>
                <a:sysClr val="window" lastClr="FFFFFF"/>
              </a:solidFill>
              <a:latin typeface="HelveticaNeue MediumCond"/>
              <a:ea typeface="+mn-ea"/>
              <a:cs typeface="+mn-cs"/>
            </a:rPr>
            <a:t>Recommended Plan</a:t>
          </a:r>
        </a:p>
      </dgm:t>
    </dgm:pt>
    <dgm:pt modelId="{9D48005B-2DD2-47B5-8994-17811361765E}" type="parTrans" cxnId="{B8E09035-5D39-4000-AA92-C238E4ACE9F8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BD1CFDBA-5234-437E-A4FC-7038A912CBC5}" type="sibTrans" cxnId="{B8E09035-5D39-4000-AA92-C238E4ACE9F8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D659CCE7-9499-4BDB-BD33-AA65F2944F20}">
      <dgm:prSet phldrT="[Text]" custT="1"/>
      <dgm:spPr>
        <a:xfrm>
          <a:off x="6894081" y="3947860"/>
          <a:ext cx="1701238" cy="914030"/>
        </a:xfrm>
        <a:noFill/>
        <a:ln>
          <a:noFill/>
        </a:ln>
        <a:effectLst/>
      </dgm:spPr>
      <dgm:t>
        <a:bodyPr/>
        <a:lstStyle/>
        <a:p>
          <a:pPr>
            <a:spcAft>
              <a:spcPts val="600"/>
            </a:spcAft>
            <a:tabLst/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Sections 8, 9, and 10</a:t>
          </a:r>
        </a:p>
      </dgm:t>
    </dgm:pt>
    <dgm:pt modelId="{368264F8-5E1D-4CBD-AE8C-CBF2C189B160}" type="parTrans" cxnId="{610CF38B-6038-4E60-96C6-964F2EB24D87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DED58081-D5A7-475B-A88A-9175034A6749}" type="sibTrans" cxnId="{610CF38B-6038-4E60-96C6-964F2EB24D87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C07E4386-789E-4FB3-8422-C06AB57CCDE8}">
      <dgm:prSet phldrT="[Text]" custT="1"/>
      <dgm:spPr>
        <a:xfrm>
          <a:off x="6894081" y="3947860"/>
          <a:ext cx="1701238" cy="914030"/>
        </a:xfrm>
        <a:noFill/>
        <a:ln>
          <a:noFill/>
        </a:ln>
        <a:effectLst/>
      </dgm:spPr>
      <dgm:t>
        <a:bodyPr/>
        <a:lstStyle/>
        <a:p>
          <a:pPr>
            <a:spcAft>
              <a:spcPts val="600"/>
            </a:spcAft>
            <a:tabLst/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Implementation plan</a:t>
          </a:r>
        </a:p>
      </dgm:t>
    </dgm:pt>
    <dgm:pt modelId="{A93B263D-98F2-4F8C-8D1A-819107765A03}" type="parTrans" cxnId="{1358295D-B84D-45C0-8C5F-1B2504CCE641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1B90F92C-D9A5-4429-BB82-358CC12C9263}" type="sibTrans" cxnId="{1358295D-B84D-45C0-8C5F-1B2504CCE641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8DCD5592-DFEA-4DBC-BC36-CD1B7ECBAE20}">
      <dgm:prSet phldrT="[Text]" custT="1"/>
      <dgm:spPr>
        <a:xfrm>
          <a:off x="6894081" y="3947860"/>
          <a:ext cx="1701238" cy="914030"/>
        </a:xfrm>
        <a:noFill/>
        <a:ln>
          <a:noFill/>
        </a:ln>
        <a:effectLst/>
      </dgm:spPr>
      <dgm:t>
        <a:bodyPr/>
        <a:lstStyle/>
        <a:p>
          <a:pPr>
            <a:spcAft>
              <a:spcPct val="15000"/>
            </a:spcAft>
            <a:tabLst/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Environmental impact summary</a:t>
          </a:r>
        </a:p>
      </dgm:t>
    </dgm:pt>
    <dgm:pt modelId="{E4B5950C-DBA7-480E-93D2-DFB4B119448B}" type="parTrans" cxnId="{40CA4B2C-BE0E-49BC-8ED8-12080D58D0DB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D849F1FD-1135-4A51-B556-FA559D9F6AD2}" type="sibTrans" cxnId="{40CA4B2C-BE0E-49BC-8ED8-12080D58D0DB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01F75A76-1F19-45FD-8B65-227DD321C541}">
      <dgm:prSet phldrT="[Text]" custT="1"/>
      <dgm:spPr>
        <a:xfrm>
          <a:off x="5431494" y="2677504"/>
          <a:ext cx="2627719" cy="914030"/>
        </a:xfrm>
        <a:noFill/>
        <a:ln>
          <a:noFill/>
        </a:ln>
        <a:effectLst/>
      </dgm:spPr>
      <dgm:t>
        <a:bodyPr/>
        <a:lstStyle/>
        <a:p>
          <a:pPr>
            <a:spcAft>
              <a:spcPts val="600"/>
            </a:spcAft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Alternatives evaluation</a:t>
          </a:r>
        </a:p>
      </dgm:t>
    </dgm:pt>
    <dgm:pt modelId="{8D62ED55-C4D2-419F-B85E-79E88FA18B64}" type="parTrans" cxnId="{3093560E-F7DF-44F4-B7F8-0166DE6AD833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BC72FFFB-F7D4-4CBC-88A6-FA4014D9BC10}" type="sibTrans" cxnId="{3093560E-F7DF-44F4-B7F8-0166DE6AD833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7E34DC7D-05A8-4CED-A1AB-64566698453C}">
      <dgm:prSet phldrT="[Text]" custT="1"/>
      <dgm:spPr>
        <a:xfrm>
          <a:off x="6894081" y="3947860"/>
          <a:ext cx="1701238" cy="914030"/>
        </a:xfrm>
        <a:noFill/>
        <a:ln>
          <a:noFill/>
        </a:ln>
        <a:effectLst/>
      </dgm:spPr>
      <dgm:t>
        <a:bodyPr/>
        <a:lstStyle/>
        <a:p>
          <a:pPr>
            <a:spcAft>
              <a:spcPct val="15000"/>
            </a:spcAft>
            <a:tabLst/>
          </a:pPr>
          <a:r>
            <a:rPr lang="en-US" sz="1400" i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Public participation</a:t>
          </a:r>
        </a:p>
      </dgm:t>
    </dgm:pt>
    <dgm:pt modelId="{FFF583C0-90F1-4389-8D8F-2DD013D39426}" type="parTrans" cxnId="{685C95E3-B020-457B-A830-99E2C0C7B36C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770B737F-FFCA-4A5E-8B31-1DE93085556D}" type="sibTrans" cxnId="{685C95E3-B020-457B-A830-99E2C0C7B36C}">
      <dgm:prSet/>
      <dgm:spPr/>
      <dgm:t>
        <a:bodyPr/>
        <a:lstStyle/>
        <a:p>
          <a:endParaRPr lang="en-US">
            <a:latin typeface="HelveticaNeue MediumCond"/>
          </a:endParaRPr>
        </a:p>
      </dgm:t>
    </dgm:pt>
    <dgm:pt modelId="{896C6CAB-7B09-4F89-9206-28D2D9502D9D}" type="pres">
      <dgm:prSet presAssocID="{FEEECDA9-D8B0-44AE-B1AB-0406593D2E7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11E0C09-C4F5-47E4-870E-9E712442B87F}" type="pres">
      <dgm:prSet presAssocID="{13AE0764-7AFC-4202-ACC8-526033C3C1D0}" presName="composite" presStyleCnt="0"/>
      <dgm:spPr/>
    </dgm:pt>
    <dgm:pt modelId="{6362B651-9EDA-481B-9C4A-3851EBAD7C38}" type="pres">
      <dgm:prSet presAssocID="{13AE0764-7AFC-4202-ACC8-526033C3C1D0}" presName="bentUpArrow1" presStyleLbl="alignImgPlace1" presStyleIdx="0" presStyleCnt="3" custLinFactNeighborX="11336" custLinFactNeighborY="-27776"/>
      <dgm:spPr>
        <a:xfrm rot="5400000">
          <a:off x="978623" y="826243"/>
          <a:ext cx="959732" cy="10926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C0504D">
            <a:lumMod val="20000"/>
            <a:lumOff val="8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A8DB8DEE-71E3-47C3-AFD1-1EFB1B613DD6}" type="pres">
      <dgm:prSet presAssocID="{13AE0764-7AFC-4202-ACC8-526033C3C1D0}" presName="ParentText" presStyleLbl="node1" presStyleIdx="0" presStyleCnt="4">
        <dgm:presLayoutVars>
          <dgm:chMax val="1"/>
          <dgm:chPref val="1"/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en-US"/>
        </a:p>
      </dgm:t>
    </dgm:pt>
    <dgm:pt modelId="{D34D6D04-3455-429C-AFB5-BED0E996D7A4}" type="pres">
      <dgm:prSet presAssocID="{13AE0764-7AFC-4202-ACC8-526033C3C1D0}" presName="ChildText" presStyleLbl="revTx" presStyleIdx="0" presStyleCnt="4" custScaleX="201423" custLinFactNeighborX="53128" custLinFactNeighborY="-901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A1BC630-3D1E-403F-B7C9-2B34D0BBF332}" type="pres">
      <dgm:prSet presAssocID="{676C9DBE-042C-412E-9C56-651A4F41631C}" presName="sibTrans" presStyleCnt="0"/>
      <dgm:spPr/>
    </dgm:pt>
    <dgm:pt modelId="{6435AB92-AED1-45ED-89FF-52F43CEAE8A8}" type="pres">
      <dgm:prSet presAssocID="{4486469F-5F68-4599-A503-0FF0965EFD77}" presName="composite" presStyleCnt="0"/>
      <dgm:spPr/>
    </dgm:pt>
    <dgm:pt modelId="{30CC65AA-E9DC-40BF-BF9D-8A510FF5E146}" type="pres">
      <dgm:prSet presAssocID="{4486469F-5F68-4599-A503-0FF0965EFD77}" presName="bentUpArrow1" presStyleLbl="alignImgPlace1" presStyleIdx="1" presStyleCnt="3" custLinFactNeighborX="11336" custLinFactNeighborY="-27776"/>
      <dgm:spPr>
        <a:xfrm rot="5400000">
          <a:off x="2568351" y="2096599"/>
          <a:ext cx="959732" cy="10926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4F81BD">
            <a:tint val="50000"/>
            <a:hueOff val="-6544756"/>
            <a:satOff val="-351"/>
            <a:lumOff val="5682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9BCE7996-13C5-4F14-9400-43AD104FAE40}" type="pres">
      <dgm:prSet presAssocID="{4486469F-5F68-4599-A503-0FF0965EFD77}" presName="ParentText" presStyleLbl="node1" presStyleIdx="1" presStyleCnt="4">
        <dgm:presLayoutVars>
          <dgm:chMax val="1"/>
          <dgm:chPref val="1"/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en-US"/>
        </a:p>
      </dgm:t>
    </dgm:pt>
    <dgm:pt modelId="{689B946E-6126-4161-BBC0-7C7FC4BBFBB9}" type="pres">
      <dgm:prSet presAssocID="{4486469F-5F68-4599-A503-0FF0965EFD77}" presName="ChildText" presStyleLbl="revTx" presStyleIdx="1" presStyleCnt="4" custScaleX="263995" custLinFactNeighborX="85946" custLinFactNeighborY="208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A62E6FA-2C0C-4141-BEAF-887299A2330E}" type="pres">
      <dgm:prSet presAssocID="{BFB7CE0A-C3EC-4B8E-9569-17718CA973B4}" presName="sibTrans" presStyleCnt="0"/>
      <dgm:spPr/>
    </dgm:pt>
    <dgm:pt modelId="{372EA04A-A7C8-4DF5-9196-1F9F1C66FBA2}" type="pres">
      <dgm:prSet presAssocID="{49820650-0BF3-4797-BEBB-D6A05FC029A7}" presName="composite" presStyleCnt="0"/>
      <dgm:spPr/>
    </dgm:pt>
    <dgm:pt modelId="{FDD764A2-4FB4-4C03-8DA7-A976E7AD468F}" type="pres">
      <dgm:prSet presAssocID="{49820650-0BF3-4797-BEBB-D6A05FC029A7}" presName="bentUpArrow1" presStyleLbl="alignImgPlace1" presStyleIdx="2" presStyleCnt="3" custLinFactNeighborX="9593" custLinFactNeighborY="-27776"/>
      <dgm:spPr>
        <a:xfrm rot="5400000">
          <a:off x="4139035" y="3366955"/>
          <a:ext cx="959732" cy="10926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8064A2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5D606EDB-A9B7-46E6-ACD2-C1D31E46D7E2}" type="pres">
      <dgm:prSet presAssocID="{49820650-0BF3-4797-BEBB-D6A05FC029A7}" presName="ParentText" presStyleLbl="node1" presStyleIdx="2" presStyleCnt="4">
        <dgm:presLayoutVars>
          <dgm:chMax val="1"/>
          <dgm:chPref val="1"/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en-US"/>
        </a:p>
      </dgm:t>
    </dgm:pt>
    <dgm:pt modelId="{04D468DE-864F-4B13-8D54-5A27E5B8135C}" type="pres">
      <dgm:prSet presAssocID="{49820650-0BF3-4797-BEBB-D6A05FC029A7}" presName="ChildText" presStyleLbl="revTx" presStyleIdx="2" presStyleCnt="4" custScaleX="223626" custLinFactNeighborX="64870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5C9449A-DE55-49E2-8B41-E947836B381F}" type="pres">
      <dgm:prSet presAssocID="{838FE49E-F31F-4521-B41A-F058B28C5DBE}" presName="sibTrans" presStyleCnt="0"/>
      <dgm:spPr/>
    </dgm:pt>
    <dgm:pt modelId="{DF54B1E4-B900-4ED5-A0F2-DB3BAC68EACC}" type="pres">
      <dgm:prSet presAssocID="{34103BCD-6DF1-44CA-903D-207561D41AB4}" presName="composite" presStyleCnt="0"/>
      <dgm:spPr/>
    </dgm:pt>
    <dgm:pt modelId="{FD49E753-65B0-48B2-A459-0F33BBAF9F92}" type="pres">
      <dgm:prSet presAssocID="{34103BCD-6DF1-44CA-903D-207561D41AB4}" presName="ParentText" presStyleLbl="node1" presStyleIdx="3" presStyleCnt="4" custLinFactNeighborX="-8843">
        <dgm:presLayoutVars>
          <dgm:chMax val="1"/>
          <dgm:chPref val="1"/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en-US"/>
        </a:p>
      </dgm:t>
    </dgm:pt>
    <dgm:pt modelId="{2A4F869A-882E-401E-99B0-B4F48B0023D3}" type="pres">
      <dgm:prSet presAssocID="{34103BCD-6DF1-44CA-903D-207561D41AB4}" presName="FinalChildText" presStyleLbl="revTx" presStyleIdx="3" presStyleCnt="4" custScaleX="196982" custLinFactNeighborX="37324" custLinFactNeighborY="833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E84EB3CA-F6FC-402A-8D06-4B81683118AD}" type="presOf" srcId="{13AE0764-7AFC-4202-ACC8-526033C3C1D0}" destId="{A8DB8DEE-71E3-47C3-AFD1-1EFB1B613DD6}" srcOrd="0" destOrd="0" presId="urn:microsoft.com/office/officeart/2005/8/layout/StepDownProcess"/>
    <dgm:cxn modelId="{CE9A9668-4232-4C12-8254-B9486D4971C3}" srcId="{4486469F-5F68-4599-A503-0FF0965EFD77}" destId="{40CE3C71-DBE4-403C-AE94-498950C014BF}" srcOrd="3" destOrd="0" parTransId="{DE7E4EF1-F446-4380-A8FE-759F6862CC01}" sibTransId="{B5D9AD0D-B061-4B02-8186-B9ADE3032919}"/>
    <dgm:cxn modelId="{5DA68836-C3A7-428A-A30C-66AB4F098279}" type="presOf" srcId="{D659CCE7-9499-4BDB-BD33-AA65F2944F20}" destId="{2A4F869A-882E-401E-99B0-B4F48B0023D3}" srcOrd="0" destOrd="0" presId="urn:microsoft.com/office/officeart/2005/8/layout/StepDownProcess"/>
    <dgm:cxn modelId="{C4918060-B08D-4DE8-A857-5BAAE1EB74D5}" type="presOf" srcId="{8A237FCA-770C-4C73-A7C9-F3206F5901CC}" destId="{D34D6D04-3455-429C-AFB5-BED0E996D7A4}" srcOrd="0" destOrd="0" presId="urn:microsoft.com/office/officeart/2005/8/layout/StepDownProcess"/>
    <dgm:cxn modelId="{189A5AB3-75C9-4E61-B51F-255D0130807D}" srcId="{49820650-0BF3-4797-BEBB-D6A05FC029A7}" destId="{FC798C34-8F75-453B-B595-370E08C280F5}" srcOrd="0" destOrd="0" parTransId="{EA8CBF77-ADBD-4B49-9104-445121243DE3}" sibTransId="{8C2CD09C-64F7-4D1B-88BE-A2A9B15EBB19}"/>
    <dgm:cxn modelId="{F07D3417-DAC6-4A19-8A99-68D71C8FB89A}" type="presOf" srcId="{0E51973C-A49D-4760-9F19-53CF0D284502}" destId="{689B946E-6126-4161-BBC0-7C7FC4BBFBB9}" srcOrd="0" destOrd="1" presId="urn:microsoft.com/office/officeart/2005/8/layout/StepDownProcess"/>
    <dgm:cxn modelId="{0C391557-AB03-49DC-A23B-405FE4255076}" type="presOf" srcId="{FC798C34-8F75-453B-B595-370E08C280F5}" destId="{04D468DE-864F-4B13-8D54-5A27E5B8135C}" srcOrd="0" destOrd="0" presId="urn:microsoft.com/office/officeart/2005/8/layout/StepDownProcess"/>
    <dgm:cxn modelId="{3FA797E4-FF3B-495C-8195-34135D78CBB4}" type="presOf" srcId="{34103BCD-6DF1-44CA-903D-207561D41AB4}" destId="{FD49E753-65B0-48B2-A459-0F33BBAF9F92}" srcOrd="0" destOrd="0" presId="urn:microsoft.com/office/officeart/2005/8/layout/StepDownProcess"/>
    <dgm:cxn modelId="{A047FA08-64EB-41E6-8D05-9F8821E4AF88}" type="presOf" srcId="{C07E4386-789E-4FB3-8422-C06AB57CCDE8}" destId="{2A4F869A-882E-401E-99B0-B4F48B0023D3}" srcOrd="0" destOrd="1" presId="urn:microsoft.com/office/officeart/2005/8/layout/StepDownProcess"/>
    <dgm:cxn modelId="{685C95E3-B020-457B-A830-99E2C0C7B36C}" srcId="{34103BCD-6DF1-44CA-903D-207561D41AB4}" destId="{7E34DC7D-05A8-4CED-A1AB-64566698453C}" srcOrd="3" destOrd="0" parTransId="{FFF583C0-90F1-4389-8D8F-2DD013D39426}" sibTransId="{770B737F-FFCA-4A5E-8B31-1DE93085556D}"/>
    <dgm:cxn modelId="{F8D7D49E-458A-4334-9413-1DBBFE0116E3}" srcId="{13AE0764-7AFC-4202-ACC8-526033C3C1D0}" destId="{3C4E8EEC-4D11-4D21-9A16-4A1F78B9CDFF}" srcOrd="1" destOrd="0" parTransId="{3495B18C-0FCF-4CB1-99DE-1C2303F133CD}" sibTransId="{814B05D2-BB56-4758-B799-A2DB13884767}"/>
    <dgm:cxn modelId="{0181D124-3E09-4268-8C28-B1E567C33692}" srcId="{FEEECDA9-D8B0-44AE-B1AB-0406593D2E7F}" destId="{49820650-0BF3-4797-BEBB-D6A05FC029A7}" srcOrd="2" destOrd="0" parTransId="{8E998E07-70A9-466F-949D-D5D7E8CB626D}" sibTransId="{838FE49E-F31F-4521-B41A-F058B28C5DBE}"/>
    <dgm:cxn modelId="{B2E40F9F-1902-449A-B4EA-8F723A8CEEBB}" type="presOf" srcId="{FEEECDA9-D8B0-44AE-B1AB-0406593D2E7F}" destId="{896C6CAB-7B09-4F89-9206-28D2D9502D9D}" srcOrd="0" destOrd="0" presId="urn:microsoft.com/office/officeart/2005/8/layout/StepDownProcess"/>
    <dgm:cxn modelId="{024455F1-74CA-4300-B17A-BF3AA87D0057}" srcId="{13AE0764-7AFC-4202-ACC8-526033C3C1D0}" destId="{8A237FCA-770C-4C73-A7C9-F3206F5901CC}" srcOrd="0" destOrd="0" parTransId="{3BF2A035-242E-4847-A77D-F25464B18E96}" sibTransId="{16625D5D-2698-447E-B9DC-E98C6B222FA8}"/>
    <dgm:cxn modelId="{1358295D-B84D-45C0-8C5F-1B2504CCE641}" srcId="{34103BCD-6DF1-44CA-903D-207561D41AB4}" destId="{C07E4386-789E-4FB3-8422-C06AB57CCDE8}" srcOrd="1" destOrd="0" parTransId="{A93B263D-98F2-4F8C-8D1A-819107765A03}" sibTransId="{1B90F92C-D9A5-4429-BB82-358CC12C9263}"/>
    <dgm:cxn modelId="{0D9EA9C6-1D0B-4F3D-8E3A-3CA3B39AA023}" type="presOf" srcId="{8DCD5592-DFEA-4DBC-BC36-CD1B7ECBAE20}" destId="{2A4F869A-882E-401E-99B0-B4F48B0023D3}" srcOrd="0" destOrd="2" presId="urn:microsoft.com/office/officeart/2005/8/layout/StepDownProcess"/>
    <dgm:cxn modelId="{824825CA-C220-41D7-8EE9-7C83591F4148}" type="presOf" srcId="{DC0F46DD-FDCB-4927-9A2F-E641788B3AB2}" destId="{689B946E-6126-4161-BBC0-7C7FC4BBFBB9}" srcOrd="0" destOrd="2" presId="urn:microsoft.com/office/officeart/2005/8/layout/StepDownProcess"/>
    <dgm:cxn modelId="{E6348231-4BEF-48B4-A376-075F9A2ED75A}" srcId="{13AE0764-7AFC-4202-ACC8-526033C3C1D0}" destId="{26972CEB-457A-4D2C-B6AD-73C30536E6D5}" srcOrd="2" destOrd="0" parTransId="{AF8E4657-AA50-4D3A-8154-593D73516A20}" sibTransId="{D6EDC58E-F358-4FBE-B918-176EF1505284}"/>
    <dgm:cxn modelId="{D802F9A0-9F0A-4166-B6D1-308CC51A12A5}" type="presOf" srcId="{26972CEB-457A-4D2C-B6AD-73C30536E6D5}" destId="{D34D6D04-3455-429C-AFB5-BED0E996D7A4}" srcOrd="0" destOrd="2" presId="urn:microsoft.com/office/officeart/2005/8/layout/StepDownProcess"/>
    <dgm:cxn modelId="{44CC6178-8D01-49E4-874B-256877C158F4}" srcId="{4486469F-5F68-4599-A503-0FF0965EFD77}" destId="{DC0F46DD-FDCB-4927-9A2F-E641788B3AB2}" srcOrd="2" destOrd="0" parTransId="{41F4EECD-06D1-4B12-8129-DCEE029336AB}" sibTransId="{83B01701-D9E2-4F96-9145-62D4A5A968A8}"/>
    <dgm:cxn modelId="{3093560E-F7DF-44F4-B7F8-0166DE6AD833}" srcId="{49820650-0BF3-4797-BEBB-D6A05FC029A7}" destId="{01F75A76-1F19-45FD-8B65-227DD321C541}" srcOrd="1" destOrd="0" parTransId="{8D62ED55-C4D2-419F-B85E-79E88FA18B64}" sibTransId="{BC72FFFB-F7D4-4CBC-88A6-FA4014D9BC10}"/>
    <dgm:cxn modelId="{2B83A3EC-1B3F-49BB-88E6-A922060CC230}" srcId="{FEEECDA9-D8B0-44AE-B1AB-0406593D2E7F}" destId="{4486469F-5F68-4599-A503-0FF0965EFD77}" srcOrd="1" destOrd="0" parTransId="{833CD8DC-9194-4BBD-8B00-B2A653C1D283}" sibTransId="{BFB7CE0A-C3EC-4B8E-9569-17718CA973B4}"/>
    <dgm:cxn modelId="{3EF09340-A394-41C0-ABA9-0C6343F5DE38}" type="presOf" srcId="{3C4E8EEC-4D11-4D21-9A16-4A1F78B9CDFF}" destId="{D34D6D04-3455-429C-AFB5-BED0E996D7A4}" srcOrd="0" destOrd="1" presId="urn:microsoft.com/office/officeart/2005/8/layout/StepDownProcess"/>
    <dgm:cxn modelId="{B8E09035-5D39-4000-AA92-C238E4ACE9F8}" srcId="{FEEECDA9-D8B0-44AE-B1AB-0406593D2E7F}" destId="{34103BCD-6DF1-44CA-903D-207561D41AB4}" srcOrd="3" destOrd="0" parTransId="{9D48005B-2DD2-47B5-8994-17811361765E}" sibTransId="{BD1CFDBA-5234-437E-A4FC-7038A912CBC5}"/>
    <dgm:cxn modelId="{474A92E4-F6DD-4798-8358-A036E7270F0F}" srcId="{4486469F-5F68-4599-A503-0FF0965EFD77}" destId="{99C56F93-B271-410D-BA37-56EC0F4603EA}" srcOrd="0" destOrd="0" parTransId="{2F4D6FDC-43CB-4D0F-B7DF-205483F66D94}" sibTransId="{5407359A-4241-4D8D-B328-EA9CDFB5CE60}"/>
    <dgm:cxn modelId="{11FB3556-BD24-48A4-BC4F-428E5B4AE988}" type="presOf" srcId="{99C56F93-B271-410D-BA37-56EC0F4603EA}" destId="{689B946E-6126-4161-BBC0-7C7FC4BBFBB9}" srcOrd="0" destOrd="0" presId="urn:microsoft.com/office/officeart/2005/8/layout/StepDownProcess"/>
    <dgm:cxn modelId="{17296BB1-810D-4E42-B5B9-E4EB2BF564F4}" srcId="{4486469F-5F68-4599-A503-0FF0965EFD77}" destId="{0E51973C-A49D-4760-9F19-53CF0D284502}" srcOrd="1" destOrd="0" parTransId="{E95E7DF9-887D-48B2-9C29-ACBFE88C6BD3}" sibTransId="{47A79607-415A-487E-B764-3D9C1122A32C}"/>
    <dgm:cxn modelId="{40CA4B2C-BE0E-49BC-8ED8-12080D58D0DB}" srcId="{34103BCD-6DF1-44CA-903D-207561D41AB4}" destId="{8DCD5592-DFEA-4DBC-BC36-CD1B7ECBAE20}" srcOrd="2" destOrd="0" parTransId="{E4B5950C-DBA7-480E-93D2-DFB4B119448B}" sibTransId="{D849F1FD-1135-4A51-B556-FA559D9F6AD2}"/>
    <dgm:cxn modelId="{610CF38B-6038-4E60-96C6-964F2EB24D87}" srcId="{34103BCD-6DF1-44CA-903D-207561D41AB4}" destId="{D659CCE7-9499-4BDB-BD33-AA65F2944F20}" srcOrd="0" destOrd="0" parTransId="{368264F8-5E1D-4CBD-AE8C-CBF2C189B160}" sibTransId="{DED58081-D5A7-475B-A88A-9175034A6749}"/>
    <dgm:cxn modelId="{50025F89-42E3-4FEC-8CA8-848737468E7F}" srcId="{FEEECDA9-D8B0-44AE-B1AB-0406593D2E7F}" destId="{13AE0764-7AFC-4202-ACC8-526033C3C1D0}" srcOrd="0" destOrd="0" parTransId="{B743095F-3EC0-431B-9169-AAC0DDCF3CCB}" sibTransId="{676C9DBE-042C-412E-9C56-651A4F41631C}"/>
    <dgm:cxn modelId="{E3090B1E-EBEA-4A02-A343-1266E5B4A532}" type="presOf" srcId="{40CE3C71-DBE4-403C-AE94-498950C014BF}" destId="{689B946E-6126-4161-BBC0-7C7FC4BBFBB9}" srcOrd="0" destOrd="3" presId="urn:microsoft.com/office/officeart/2005/8/layout/StepDownProcess"/>
    <dgm:cxn modelId="{71648CB8-423F-4E9B-8A2F-5C029677C1FC}" type="presOf" srcId="{4486469F-5F68-4599-A503-0FF0965EFD77}" destId="{9BCE7996-13C5-4F14-9400-43AD104FAE40}" srcOrd="0" destOrd="0" presId="urn:microsoft.com/office/officeart/2005/8/layout/StepDownProcess"/>
    <dgm:cxn modelId="{AB74DA15-220D-44F2-B5EA-A7F069650CE0}" type="presOf" srcId="{01F75A76-1F19-45FD-8B65-227DD321C541}" destId="{04D468DE-864F-4B13-8D54-5A27E5B8135C}" srcOrd="0" destOrd="1" presId="urn:microsoft.com/office/officeart/2005/8/layout/StepDownProcess"/>
    <dgm:cxn modelId="{1E19935E-0FB9-4D51-A859-6369F9A9F032}" type="presOf" srcId="{49820650-0BF3-4797-BEBB-D6A05FC029A7}" destId="{5D606EDB-A9B7-46E6-ACD2-C1D31E46D7E2}" srcOrd="0" destOrd="0" presId="urn:microsoft.com/office/officeart/2005/8/layout/StepDownProcess"/>
    <dgm:cxn modelId="{4A821C4A-D73C-4078-BCAF-7E0B7FF61F80}" type="presOf" srcId="{7E34DC7D-05A8-4CED-A1AB-64566698453C}" destId="{2A4F869A-882E-401E-99B0-B4F48B0023D3}" srcOrd="0" destOrd="3" presId="urn:microsoft.com/office/officeart/2005/8/layout/StepDownProcess"/>
    <dgm:cxn modelId="{B919BE82-B1AC-4F5D-ACD3-CB8845C3710D}" type="presParOf" srcId="{896C6CAB-7B09-4F89-9206-28D2D9502D9D}" destId="{611E0C09-C4F5-47E4-870E-9E712442B87F}" srcOrd="0" destOrd="0" presId="urn:microsoft.com/office/officeart/2005/8/layout/StepDownProcess"/>
    <dgm:cxn modelId="{5871FCF4-70A6-4E45-911C-C6EB6045EFEB}" type="presParOf" srcId="{611E0C09-C4F5-47E4-870E-9E712442B87F}" destId="{6362B651-9EDA-481B-9C4A-3851EBAD7C38}" srcOrd="0" destOrd="0" presId="urn:microsoft.com/office/officeart/2005/8/layout/StepDownProcess"/>
    <dgm:cxn modelId="{767F1A2C-C71F-4922-BEE6-9E1E4CEE863D}" type="presParOf" srcId="{611E0C09-C4F5-47E4-870E-9E712442B87F}" destId="{A8DB8DEE-71E3-47C3-AFD1-1EFB1B613DD6}" srcOrd="1" destOrd="0" presId="urn:microsoft.com/office/officeart/2005/8/layout/StepDownProcess"/>
    <dgm:cxn modelId="{6D1D597D-D4CF-49E1-AE26-416C5EDEC9BC}" type="presParOf" srcId="{611E0C09-C4F5-47E4-870E-9E712442B87F}" destId="{D34D6D04-3455-429C-AFB5-BED0E996D7A4}" srcOrd="2" destOrd="0" presId="urn:microsoft.com/office/officeart/2005/8/layout/StepDownProcess"/>
    <dgm:cxn modelId="{6338269B-C30B-4523-9A2C-AA4F984E1139}" type="presParOf" srcId="{896C6CAB-7B09-4F89-9206-28D2D9502D9D}" destId="{3A1BC630-3D1E-403F-B7C9-2B34D0BBF332}" srcOrd="1" destOrd="0" presId="urn:microsoft.com/office/officeart/2005/8/layout/StepDownProcess"/>
    <dgm:cxn modelId="{16218206-729F-4F26-8141-F4D0749C4F12}" type="presParOf" srcId="{896C6CAB-7B09-4F89-9206-28D2D9502D9D}" destId="{6435AB92-AED1-45ED-89FF-52F43CEAE8A8}" srcOrd="2" destOrd="0" presId="urn:microsoft.com/office/officeart/2005/8/layout/StepDownProcess"/>
    <dgm:cxn modelId="{A6AB759C-1225-4B2E-A4FF-30D8E9C0B7FE}" type="presParOf" srcId="{6435AB92-AED1-45ED-89FF-52F43CEAE8A8}" destId="{30CC65AA-E9DC-40BF-BF9D-8A510FF5E146}" srcOrd="0" destOrd="0" presId="urn:microsoft.com/office/officeart/2005/8/layout/StepDownProcess"/>
    <dgm:cxn modelId="{483764EA-8EFA-4BEF-8D0E-3E7D248D4824}" type="presParOf" srcId="{6435AB92-AED1-45ED-89FF-52F43CEAE8A8}" destId="{9BCE7996-13C5-4F14-9400-43AD104FAE40}" srcOrd="1" destOrd="0" presId="urn:microsoft.com/office/officeart/2005/8/layout/StepDownProcess"/>
    <dgm:cxn modelId="{49887F26-7596-4454-A2BE-F72A34F54A35}" type="presParOf" srcId="{6435AB92-AED1-45ED-89FF-52F43CEAE8A8}" destId="{689B946E-6126-4161-BBC0-7C7FC4BBFBB9}" srcOrd="2" destOrd="0" presId="urn:microsoft.com/office/officeart/2005/8/layout/StepDownProcess"/>
    <dgm:cxn modelId="{12AEDB96-D47C-41A9-BC98-9C9C1279A8E6}" type="presParOf" srcId="{896C6CAB-7B09-4F89-9206-28D2D9502D9D}" destId="{3A62E6FA-2C0C-4141-BEAF-887299A2330E}" srcOrd="3" destOrd="0" presId="urn:microsoft.com/office/officeart/2005/8/layout/StepDownProcess"/>
    <dgm:cxn modelId="{844BFF4F-E95F-48A9-906F-B58EF9D9EE84}" type="presParOf" srcId="{896C6CAB-7B09-4F89-9206-28D2D9502D9D}" destId="{372EA04A-A7C8-4DF5-9196-1F9F1C66FBA2}" srcOrd="4" destOrd="0" presId="urn:microsoft.com/office/officeart/2005/8/layout/StepDownProcess"/>
    <dgm:cxn modelId="{7F165672-8A0C-49A4-91F7-EF7C5D313419}" type="presParOf" srcId="{372EA04A-A7C8-4DF5-9196-1F9F1C66FBA2}" destId="{FDD764A2-4FB4-4C03-8DA7-A976E7AD468F}" srcOrd="0" destOrd="0" presId="urn:microsoft.com/office/officeart/2005/8/layout/StepDownProcess"/>
    <dgm:cxn modelId="{43C041E9-16A1-49E4-B58E-A7F42BBF8932}" type="presParOf" srcId="{372EA04A-A7C8-4DF5-9196-1F9F1C66FBA2}" destId="{5D606EDB-A9B7-46E6-ACD2-C1D31E46D7E2}" srcOrd="1" destOrd="0" presId="urn:microsoft.com/office/officeart/2005/8/layout/StepDownProcess"/>
    <dgm:cxn modelId="{86EE63F3-D1C0-428A-99EE-D0BEDB439FA3}" type="presParOf" srcId="{372EA04A-A7C8-4DF5-9196-1F9F1C66FBA2}" destId="{04D468DE-864F-4B13-8D54-5A27E5B8135C}" srcOrd="2" destOrd="0" presId="urn:microsoft.com/office/officeart/2005/8/layout/StepDownProcess"/>
    <dgm:cxn modelId="{4467219B-24B4-4083-9770-96D23865ECA1}" type="presParOf" srcId="{896C6CAB-7B09-4F89-9206-28D2D9502D9D}" destId="{E5C9449A-DE55-49E2-8B41-E947836B381F}" srcOrd="5" destOrd="0" presId="urn:microsoft.com/office/officeart/2005/8/layout/StepDownProcess"/>
    <dgm:cxn modelId="{B74C95E7-99FD-4A02-B792-45E1980F965A}" type="presParOf" srcId="{896C6CAB-7B09-4F89-9206-28D2D9502D9D}" destId="{DF54B1E4-B900-4ED5-A0F2-DB3BAC68EACC}" srcOrd="6" destOrd="0" presId="urn:microsoft.com/office/officeart/2005/8/layout/StepDownProcess"/>
    <dgm:cxn modelId="{46D0052E-0BF7-479A-AED1-FFCABCAC2F64}" type="presParOf" srcId="{DF54B1E4-B900-4ED5-A0F2-DB3BAC68EACC}" destId="{FD49E753-65B0-48B2-A459-0F33BBAF9F92}" srcOrd="0" destOrd="0" presId="urn:microsoft.com/office/officeart/2005/8/layout/StepDownProcess"/>
    <dgm:cxn modelId="{BB755C54-62C5-4F77-B6AF-71A7A24CE713}" type="presParOf" srcId="{DF54B1E4-B900-4ED5-A0F2-DB3BAC68EACC}" destId="{2A4F869A-882E-401E-99B0-B4F48B0023D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42EEB-FA12-4259-A320-772204E45A26}">
      <dsp:nvSpPr>
        <dsp:cNvPr id="0" name=""/>
        <dsp:cNvSpPr/>
      </dsp:nvSpPr>
      <dsp:spPr>
        <a:xfrm>
          <a:off x="0" y="995507"/>
          <a:ext cx="6976820" cy="1327343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56271-1061-41F7-8BDC-3FEB87DA89A7}">
      <dsp:nvSpPr>
        <dsp:cNvPr id="0" name=""/>
        <dsp:cNvSpPr/>
      </dsp:nvSpPr>
      <dsp:spPr>
        <a:xfrm>
          <a:off x="3065" y="0"/>
          <a:ext cx="2023550" cy="132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3065" y="0"/>
        <a:ext cx="2023550" cy="1327343"/>
      </dsp:txXfrm>
    </dsp:sp>
    <dsp:sp modelId="{A2F954D4-F1E4-4801-8E91-DD36A663772B}">
      <dsp:nvSpPr>
        <dsp:cNvPr id="0" name=""/>
        <dsp:cNvSpPr/>
      </dsp:nvSpPr>
      <dsp:spPr>
        <a:xfrm>
          <a:off x="856757" y="1464663"/>
          <a:ext cx="331835" cy="331835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255C4-DE86-41AC-8563-1BF247FFE9E3}">
      <dsp:nvSpPr>
        <dsp:cNvPr id="0" name=""/>
        <dsp:cNvSpPr/>
      </dsp:nvSpPr>
      <dsp:spPr>
        <a:xfrm>
          <a:off x="1898120" y="1991014"/>
          <a:ext cx="2023550" cy="132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1898120" y="1991014"/>
        <a:ext cx="2023550" cy="1327343"/>
      </dsp:txXfrm>
    </dsp:sp>
    <dsp:sp modelId="{A7AD689B-39DE-412B-B3EE-0ED07CBC58D2}">
      <dsp:nvSpPr>
        <dsp:cNvPr id="0" name=""/>
        <dsp:cNvSpPr/>
      </dsp:nvSpPr>
      <dsp:spPr>
        <a:xfrm>
          <a:off x="3972885" y="1477933"/>
          <a:ext cx="331835" cy="331835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951490-4E94-477C-946F-40E438434D0F}">
      <dsp:nvSpPr>
        <dsp:cNvPr id="0" name=""/>
        <dsp:cNvSpPr/>
      </dsp:nvSpPr>
      <dsp:spPr>
        <a:xfrm>
          <a:off x="4252521" y="0"/>
          <a:ext cx="2023550" cy="132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4252521" y="0"/>
        <a:ext cx="2023550" cy="1327343"/>
      </dsp:txXfrm>
    </dsp:sp>
    <dsp:sp modelId="{E5518473-423E-4F87-9F71-E342B392529F}">
      <dsp:nvSpPr>
        <dsp:cNvPr id="0" name=""/>
        <dsp:cNvSpPr/>
      </dsp:nvSpPr>
      <dsp:spPr>
        <a:xfrm>
          <a:off x="2106716" y="1466910"/>
          <a:ext cx="331835" cy="331835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2B651-9EDA-481B-9C4A-3851EBAD7C38}">
      <dsp:nvSpPr>
        <dsp:cNvPr id="0" name=""/>
        <dsp:cNvSpPr/>
      </dsp:nvSpPr>
      <dsp:spPr>
        <a:xfrm rot="5400000">
          <a:off x="771541" y="826243"/>
          <a:ext cx="959732" cy="10926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C0504D">
            <a:lumMod val="20000"/>
            <a:lumOff val="8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DB8DEE-71E3-47C3-AFD1-1EFB1B613DD6}">
      <dsp:nvSpPr>
        <dsp:cNvPr id="0" name=""/>
        <dsp:cNvSpPr/>
      </dsp:nvSpPr>
      <dsp:spPr>
        <a:xfrm>
          <a:off x="393411" y="28936"/>
          <a:ext cx="1615623" cy="1130884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ysClr val="window" lastClr="FFFFFF"/>
              </a:solidFill>
              <a:latin typeface="HelveticaNeue MediumCond"/>
              <a:ea typeface="+mn-ea"/>
              <a:cs typeface="+mn-cs"/>
            </a:rPr>
            <a:t>What You Have</a:t>
          </a:r>
        </a:p>
      </dsp:txBody>
      <dsp:txXfrm>
        <a:off x="448626" y="84151"/>
        <a:ext cx="1505193" cy="1020454"/>
      </dsp:txXfrm>
    </dsp:sp>
    <dsp:sp modelId="{D34D6D04-3455-429C-AFB5-BED0E996D7A4}">
      <dsp:nvSpPr>
        <dsp:cNvPr id="0" name=""/>
        <dsp:cNvSpPr/>
      </dsp:nvSpPr>
      <dsp:spPr>
        <a:xfrm>
          <a:off x="2037430" y="128556"/>
          <a:ext cx="2366822" cy="914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10858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Sections 1, 2, and 3</a:t>
          </a:r>
        </a:p>
        <a:p>
          <a:pPr marL="114300" lvl="1" indent="-114300" algn="l" defTabSz="10858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Collection system</a:t>
          </a:r>
        </a:p>
        <a:p>
          <a:pPr marL="114300" lvl="1" indent="-114300" algn="l" defTabSz="108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Existing plant performance</a:t>
          </a: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highlight>
                <a:srgbClr val="FFFF00"/>
              </a:highlight>
              <a:latin typeface="HelveticaNeue MediumCond"/>
              <a:ea typeface="+mn-ea"/>
              <a:cs typeface="+mn-cs"/>
            </a:rPr>
            <a:t> </a:t>
          </a:r>
          <a:endParaRPr 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HelveticaNeue MediumCond"/>
            <a:ea typeface="+mn-ea"/>
            <a:cs typeface="+mn-cs"/>
          </a:endParaRPr>
        </a:p>
      </dsp:txBody>
      <dsp:txXfrm>
        <a:off x="2037430" y="128556"/>
        <a:ext cx="2366822" cy="914030"/>
      </dsp:txXfrm>
    </dsp:sp>
    <dsp:sp modelId="{30CC65AA-E9DC-40BF-BF9D-8A510FF5E146}">
      <dsp:nvSpPr>
        <dsp:cNvPr id="0" name=""/>
        <dsp:cNvSpPr/>
      </dsp:nvSpPr>
      <dsp:spPr>
        <a:xfrm rot="5400000">
          <a:off x="2397090" y="2096599"/>
          <a:ext cx="959732" cy="10926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4F81BD">
            <a:tint val="50000"/>
            <a:hueOff val="-6544756"/>
            <a:satOff val="-351"/>
            <a:lumOff val="5682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CE7996-13C5-4F14-9400-43AD104FAE40}">
      <dsp:nvSpPr>
        <dsp:cNvPr id="0" name=""/>
        <dsp:cNvSpPr/>
      </dsp:nvSpPr>
      <dsp:spPr>
        <a:xfrm>
          <a:off x="2018960" y="1299292"/>
          <a:ext cx="1615623" cy="1130884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ysClr val="window" lastClr="FFFFFF"/>
              </a:solidFill>
              <a:latin typeface="HelveticaNeue MediumCond"/>
              <a:ea typeface="+mn-ea"/>
              <a:cs typeface="+mn-cs"/>
            </a:rPr>
            <a:t>What You Need</a:t>
          </a:r>
        </a:p>
      </dsp:txBody>
      <dsp:txXfrm>
        <a:off x="2074175" y="1354507"/>
        <a:ext cx="1505193" cy="1020454"/>
      </dsp:txXfrm>
    </dsp:sp>
    <dsp:sp modelId="{689B946E-6126-4161-BBC0-7C7FC4BBFBB9}">
      <dsp:nvSpPr>
        <dsp:cNvPr id="0" name=""/>
        <dsp:cNvSpPr/>
      </dsp:nvSpPr>
      <dsp:spPr>
        <a:xfrm>
          <a:off x="3680981" y="1426196"/>
          <a:ext cx="3102075" cy="914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Sections 4, 5, and 6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Flows and loads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Regulatory requirements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Age/condition	</a:t>
          </a:r>
        </a:p>
      </dsp:txBody>
      <dsp:txXfrm>
        <a:off x="3680981" y="1426196"/>
        <a:ext cx="3102075" cy="914030"/>
      </dsp:txXfrm>
    </dsp:sp>
    <dsp:sp modelId="{FDD764A2-4FB4-4C03-8DA7-A976E7AD468F}">
      <dsp:nvSpPr>
        <dsp:cNvPr id="0" name=""/>
        <dsp:cNvSpPr/>
      </dsp:nvSpPr>
      <dsp:spPr>
        <a:xfrm rot="5400000">
          <a:off x="4003595" y="3366955"/>
          <a:ext cx="959732" cy="10926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8064A2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606EDB-A9B7-46E6-ACD2-C1D31E46D7E2}">
      <dsp:nvSpPr>
        <dsp:cNvPr id="0" name=""/>
        <dsp:cNvSpPr/>
      </dsp:nvSpPr>
      <dsp:spPr>
        <a:xfrm>
          <a:off x="3644509" y="2569648"/>
          <a:ext cx="1615623" cy="1130884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ysClr val="window" lastClr="FFFFFF"/>
              </a:solidFill>
              <a:latin typeface="HelveticaNeue MediumCond"/>
              <a:ea typeface="+mn-ea"/>
              <a:cs typeface="+mn-cs"/>
            </a:rPr>
            <a:t>How Do We Get There?</a:t>
          </a:r>
        </a:p>
      </dsp:txBody>
      <dsp:txXfrm>
        <a:off x="3699724" y="2624863"/>
        <a:ext cx="1505193" cy="1020454"/>
      </dsp:txXfrm>
    </dsp:sp>
    <dsp:sp modelId="{04D468DE-864F-4B13-8D54-5A27E5B8135C}">
      <dsp:nvSpPr>
        <dsp:cNvPr id="0" name=""/>
        <dsp:cNvSpPr/>
      </dsp:nvSpPr>
      <dsp:spPr>
        <a:xfrm>
          <a:off x="5296054" y="2677504"/>
          <a:ext cx="2627719" cy="914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Section 7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Alternatives evaluation</a:t>
          </a:r>
        </a:p>
      </dsp:txBody>
      <dsp:txXfrm>
        <a:off x="5296054" y="2677504"/>
        <a:ext cx="2627719" cy="914030"/>
      </dsp:txXfrm>
    </dsp:sp>
    <dsp:sp modelId="{FD49E753-65B0-48B2-A459-0F33BBAF9F92}">
      <dsp:nvSpPr>
        <dsp:cNvPr id="0" name=""/>
        <dsp:cNvSpPr/>
      </dsp:nvSpPr>
      <dsp:spPr>
        <a:xfrm>
          <a:off x="5127189" y="3840004"/>
          <a:ext cx="1615623" cy="1130884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ysClr val="window" lastClr="FFFFFF"/>
              </a:solidFill>
              <a:latin typeface="HelveticaNeue MediumCond"/>
              <a:ea typeface="+mn-ea"/>
              <a:cs typeface="+mn-cs"/>
            </a:rPr>
            <a:t>Recommended Plan</a:t>
          </a:r>
        </a:p>
      </dsp:txBody>
      <dsp:txXfrm>
        <a:off x="5182404" y="3895219"/>
        <a:ext cx="1505193" cy="1020454"/>
      </dsp:txXfrm>
    </dsp:sp>
    <dsp:sp modelId="{2A4F869A-882E-401E-99B0-B4F48B0023D3}">
      <dsp:nvSpPr>
        <dsp:cNvPr id="0" name=""/>
        <dsp:cNvSpPr/>
      </dsp:nvSpPr>
      <dsp:spPr>
        <a:xfrm>
          <a:off x="6709300" y="3955474"/>
          <a:ext cx="2314638" cy="914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  <a:tabLst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Sections 8, 9, and 10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  <a:tabLst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Implementation plan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Environmental impact summary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400" i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HelveticaNeue MediumCond"/>
              <a:ea typeface="+mn-ea"/>
              <a:cs typeface="+mn-cs"/>
            </a:rPr>
            <a:t>Public participation</a:t>
          </a:r>
        </a:p>
      </dsp:txBody>
      <dsp:txXfrm>
        <a:off x="6709300" y="3955474"/>
        <a:ext cx="2314638" cy="9140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319" cy="466391"/>
          </a:xfrm>
          <a:prstGeom prst="rect">
            <a:avLst/>
          </a:prstGeom>
        </p:spPr>
        <p:txBody>
          <a:bodyPr vert="horz" lIns="90294" tIns="45148" rIns="90294" bIns="4514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518" y="1"/>
            <a:ext cx="3037319" cy="466391"/>
          </a:xfrm>
          <a:prstGeom prst="rect">
            <a:avLst/>
          </a:prstGeom>
        </p:spPr>
        <p:txBody>
          <a:bodyPr vert="horz" lIns="90294" tIns="45148" rIns="90294" bIns="45148" rtlCol="0"/>
          <a:lstStyle>
            <a:lvl1pPr algn="r">
              <a:defRPr sz="1200"/>
            </a:lvl1pPr>
          </a:lstStyle>
          <a:p>
            <a:fld id="{0B68C0F8-47EF-45CD-A416-7B6013731468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012"/>
            <a:ext cx="3037319" cy="466390"/>
          </a:xfrm>
          <a:prstGeom prst="rect">
            <a:avLst/>
          </a:prstGeom>
        </p:spPr>
        <p:txBody>
          <a:bodyPr vert="horz" lIns="90294" tIns="45148" rIns="90294" bIns="4514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518" y="8830012"/>
            <a:ext cx="3037319" cy="466390"/>
          </a:xfrm>
          <a:prstGeom prst="rect">
            <a:avLst/>
          </a:prstGeom>
        </p:spPr>
        <p:txBody>
          <a:bodyPr vert="horz" lIns="90294" tIns="45148" rIns="90294" bIns="45148" rtlCol="0" anchor="b"/>
          <a:lstStyle>
            <a:lvl1pPr algn="r">
              <a:defRPr sz="1200"/>
            </a:lvl1pPr>
          </a:lstStyle>
          <a:p>
            <a:fld id="{9A3BBE17-D416-4DEA-AADF-E13EDC6960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30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73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7" tIns="46578" rIns="93157" bIns="46578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083" y="0"/>
            <a:ext cx="3037318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7" tIns="46578" rIns="93157" bIns="4657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200" y="4415790"/>
            <a:ext cx="5142003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7" tIns="46578" rIns="93157" bIns="465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580"/>
            <a:ext cx="30373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7" tIns="46578" rIns="93157" bIns="46578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083" y="8831580"/>
            <a:ext cx="3037318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7" tIns="46578" rIns="93157" bIns="4657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5A5C95F2-F930-4EEC-B339-09B6AE3A7F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258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33645" indent="-282172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28686" indent="-225737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580160" indent="-225737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31633" indent="-225737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483107" indent="-22573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34581" indent="-22573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386056" indent="-22573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37530" indent="-22573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fld id="{03CD2451-3450-444B-92C7-0C1030C01332}" type="slidenum">
              <a:rPr lang="en-US" sz="1200"/>
              <a:pPr/>
              <a:t>2</a:t>
            </a:fld>
            <a:endParaRPr lang="en-US" sz="1200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01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33645" indent="-282172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28686" indent="-225737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580160" indent="-225737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31633" indent="-225737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483107" indent="-22573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34581" indent="-22573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386056" indent="-22573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37530" indent="-22573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fld id="{85D35759-15A8-46F3-AA8C-5565215A401A}" type="slidenum">
              <a:rPr lang="en-US" sz="1200"/>
              <a:pPr/>
              <a:t>3</a:t>
            </a:fld>
            <a:endParaRPr lang="en-US" sz="1200" dirty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929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33645" indent="-282172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28686" indent="-225737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580160" indent="-225737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31633" indent="-225737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483107" indent="-22573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34581" indent="-22573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386056" indent="-22573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37530" indent="-22573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fld id="{8C8D5756-C8A5-4EC1-B83C-7509009E555D}" type="slidenum">
              <a:rPr lang="en-US" sz="1200"/>
              <a:pPr/>
              <a:t>8</a:t>
            </a:fld>
            <a:endParaRPr lang="en-US" sz="1200" dirty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033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34932" indent="-282666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30663" indent="-226134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582929" indent="-226134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35197" indent="-226134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487461" indent="-226134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39727" indent="-226134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391992" indent="-226134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44260" indent="-226134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fld id="{85D35759-15A8-46F3-AA8C-5565215A401A}" type="slidenum">
              <a:rPr lang="en-US" sz="1200"/>
              <a:pPr/>
              <a:t>12</a:t>
            </a:fld>
            <a:endParaRPr lang="en-US" sz="1200" dirty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009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58" y="329634"/>
            <a:ext cx="7772400" cy="675143"/>
          </a:xfrm>
        </p:spPr>
        <p:txBody>
          <a:bodyPr/>
          <a:lstStyle>
            <a:lvl1pPr algn="l">
              <a:lnSpc>
                <a:spcPct val="85000"/>
              </a:lnSpc>
              <a:defRPr sz="2400" b="1">
                <a:latin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944" y="1146628"/>
            <a:ext cx="7772400" cy="4114800"/>
          </a:xfrm>
        </p:spPr>
        <p:txBody>
          <a:bodyPr/>
          <a:lstStyle>
            <a:lvl1pPr marL="285750" indent="-285750">
              <a:buClr>
                <a:srgbClr val="7F88B4"/>
              </a:buClr>
              <a:buSzPct val="150000"/>
              <a:buFont typeface="Arial" pitchFamily="34" charset="0"/>
              <a:buChar char="•"/>
              <a:defRPr sz="1800">
                <a:latin typeface="HelveticaNeue MediumCond"/>
              </a:defRPr>
            </a:lvl1pPr>
            <a:lvl2pPr marL="742950" indent="-285750">
              <a:buClr>
                <a:srgbClr val="7F88B4"/>
              </a:buClr>
              <a:buSzPct val="150000"/>
              <a:buFont typeface="Arial" pitchFamily="34" charset="0"/>
              <a:buChar char="•"/>
              <a:defRPr sz="1600">
                <a:latin typeface="HelveticaNeue MediumCond"/>
              </a:defRPr>
            </a:lvl2pPr>
            <a:lvl3pPr marL="1200150" indent="-285750">
              <a:buClr>
                <a:srgbClr val="7F88B4"/>
              </a:buClr>
              <a:buSzPct val="150000"/>
              <a:buFont typeface="Arial" pitchFamily="34" charset="0"/>
              <a:buChar char="•"/>
              <a:defRPr sz="1400">
                <a:latin typeface="HelveticaNeue MediumCond"/>
              </a:defRPr>
            </a:lvl3pPr>
            <a:lvl4pPr marL="1600200" indent="-228600">
              <a:buClr>
                <a:srgbClr val="94A545"/>
              </a:buClr>
              <a:buSzPct val="150000"/>
              <a:buFont typeface="Arial" pitchFamily="34" charset="0"/>
              <a:buChar char="•"/>
              <a:defRPr>
                <a:latin typeface="HelveticaNeue MediumCond"/>
              </a:defRPr>
            </a:lvl4pPr>
            <a:lvl5pPr marL="2057400" indent="-228600">
              <a:buClr>
                <a:srgbClr val="94A545"/>
              </a:buClr>
              <a:buSzPct val="150000"/>
              <a:buFont typeface="Arial" pitchFamily="34" charset="0"/>
              <a:buChar char="•"/>
              <a:defRPr>
                <a:latin typeface="HelveticaNeue MediumCon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 descr="Proposal_cover_colorbar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30" y="53832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30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75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680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59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55" y="330431"/>
            <a:ext cx="7772400" cy="675143"/>
          </a:xfrm>
        </p:spPr>
        <p:txBody>
          <a:bodyPr/>
          <a:lstStyle>
            <a:lvl1pPr algn="l">
              <a:lnSpc>
                <a:spcPct val="85000"/>
              </a:lnSpc>
              <a:defRPr sz="2400" b="1">
                <a:latin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486" y="1494971"/>
            <a:ext cx="7772400" cy="4114800"/>
          </a:xfrm>
        </p:spPr>
        <p:txBody>
          <a:bodyPr/>
          <a:lstStyle>
            <a:lvl1pPr marL="342900" indent="-342900">
              <a:buClr>
                <a:srgbClr val="7F88B4"/>
              </a:buClr>
              <a:buSzPct val="150000"/>
              <a:buFont typeface="Arial" pitchFamily="34" charset="0"/>
              <a:buChar char="•"/>
              <a:defRPr sz="2000">
                <a:latin typeface="HelveticaNeue MediumCond"/>
              </a:defRPr>
            </a:lvl1pPr>
            <a:lvl2pPr marL="742950" indent="-285750">
              <a:buClr>
                <a:srgbClr val="7F88B4"/>
              </a:buClr>
              <a:buSzPct val="150000"/>
              <a:buFont typeface="Arial" pitchFamily="34" charset="0"/>
              <a:buChar char="•"/>
              <a:defRPr sz="1600">
                <a:latin typeface="HelveticaNeue MediumCond"/>
              </a:defRPr>
            </a:lvl2pPr>
            <a:lvl3pPr marL="1200150" indent="-285750">
              <a:buClr>
                <a:srgbClr val="7F88B4"/>
              </a:buClr>
              <a:buSzPct val="150000"/>
              <a:buFont typeface="Arial" pitchFamily="34" charset="0"/>
              <a:buChar char="•"/>
              <a:defRPr sz="1400">
                <a:latin typeface="HelveticaNeue MediumCond"/>
              </a:defRPr>
            </a:lvl3pPr>
            <a:lvl4pPr marL="1600200" indent="-228600">
              <a:buClr>
                <a:srgbClr val="94A545"/>
              </a:buClr>
              <a:buSzPct val="150000"/>
              <a:buFont typeface="Arial" pitchFamily="34" charset="0"/>
              <a:buChar char="•"/>
              <a:defRPr>
                <a:latin typeface="HelveticaNeue MediumCond"/>
              </a:defRPr>
            </a:lvl4pPr>
            <a:lvl5pPr marL="2057400" indent="-228600">
              <a:buClr>
                <a:srgbClr val="94A545"/>
              </a:buClr>
              <a:buSzPct val="150000"/>
              <a:buFont typeface="Arial" pitchFamily="34" charset="0"/>
              <a:buChar char="•"/>
              <a:defRPr>
                <a:latin typeface="HelveticaNeue MediumCon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364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latin typeface="HelveticaNeue MediumCon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HelveticaNeue MediumCon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457200" y="6766560"/>
            <a:ext cx="8315325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7F88B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60929"/>
            <a:ext cx="731520" cy="67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1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67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40" y="88900"/>
            <a:ext cx="8008460" cy="1143000"/>
          </a:xfrm>
        </p:spPr>
        <p:txBody>
          <a:bodyPr/>
          <a:lstStyle>
            <a:lvl1pPr>
              <a:lnSpc>
                <a:spcPct val="85000"/>
              </a:lnSpc>
              <a:defRPr>
                <a:latin typeface="Helvetica Neue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338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Helvetica Neue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348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40" y="88900"/>
            <a:ext cx="8008460" cy="1143000"/>
          </a:xfrm>
        </p:spPr>
        <p:txBody>
          <a:bodyPr/>
          <a:lstStyle>
            <a:lvl1pPr>
              <a:lnSpc>
                <a:spcPct val="85000"/>
              </a:lnSpc>
              <a:defRPr>
                <a:latin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85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959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60929"/>
            <a:ext cx="731520" cy="677228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0840" y="63500"/>
            <a:ext cx="80084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8217" y="1381125"/>
            <a:ext cx="800090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6766560"/>
            <a:ext cx="8315325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7F88B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8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 Neue Ligh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F88B4"/>
        </a:buClr>
        <a:buSzPct val="150000"/>
        <a:buFontTx/>
        <a:buChar char="•"/>
        <a:defRPr sz="2000">
          <a:solidFill>
            <a:schemeClr val="tx1"/>
          </a:solidFill>
          <a:latin typeface="HelveticaNeue MediumCond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F88B4"/>
        </a:buClr>
        <a:buSzPct val="150000"/>
        <a:buFontTx/>
        <a:buChar char="•"/>
        <a:defRPr sz="1800">
          <a:solidFill>
            <a:schemeClr val="tx1"/>
          </a:solidFill>
          <a:latin typeface="HelveticaNeue MediumCond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F88B4"/>
        </a:buClr>
        <a:buSzPct val="150000"/>
        <a:buFontTx/>
        <a:buChar char="•"/>
        <a:defRPr sz="1600">
          <a:solidFill>
            <a:schemeClr val="tx1"/>
          </a:solidFill>
          <a:latin typeface="HelveticaNeue MediumCond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Char char="»"/>
        <a:defRPr sz="2000">
          <a:solidFill>
            <a:schemeClr val="tx1"/>
          </a:solidFill>
          <a:latin typeface="HelveticaNeue MediumCond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 MediumCond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" y="580548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MicrogrammaDBolExt" pitchFamily="34" charset="0"/>
              </a:rPr>
              <a:t>Excellence in Engineering Since 1946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93" y="1120912"/>
            <a:ext cx="4572000" cy="423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3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632" y="337575"/>
            <a:ext cx="7772400" cy="675143"/>
          </a:xfrm>
        </p:spPr>
        <p:txBody>
          <a:bodyPr/>
          <a:lstStyle/>
          <a:p>
            <a:r>
              <a:rPr lang="en-US" dirty="0"/>
              <a:t>Why are These Improvements Needed?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126" y="1110911"/>
            <a:ext cx="7431920" cy="4114800"/>
          </a:xfrm>
        </p:spPr>
        <p:txBody>
          <a:bodyPr/>
          <a:lstStyle/>
          <a:p>
            <a:r>
              <a:rPr lang="en-US" dirty="0"/>
              <a:t>Inadequate Hydraulic Capacity</a:t>
            </a:r>
          </a:p>
          <a:p>
            <a:pPr lvl="1"/>
            <a:r>
              <a:rPr lang="en-US" dirty="0"/>
              <a:t>Hydraulic bottlenecks in mixed liquor channel.</a:t>
            </a:r>
          </a:p>
          <a:p>
            <a:pPr lvl="1"/>
            <a:r>
              <a:rPr lang="en-US" dirty="0"/>
              <a:t>Final clarifiers are undersized.</a:t>
            </a:r>
          </a:p>
          <a:p>
            <a:pPr lvl="1"/>
            <a:r>
              <a:rPr lang="en-US" dirty="0"/>
              <a:t>Effluent pipe (12-inch) is undersized.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 descr="A metal fence&#10;&#10;Description automatically generated">
            <a:extLst>
              <a:ext uri="{FF2B5EF4-FFF2-40B4-BE49-F238E27FC236}">
                <a16:creationId xmlns:a16="http://schemas.microsoft.com/office/drawing/2014/main" xmlns="" id="{32212737-C8BE-4DBA-918B-6738D896B1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35" y="2688957"/>
            <a:ext cx="2392714" cy="1794536"/>
          </a:xfrm>
          <a:prstGeom prst="rect">
            <a:avLst/>
          </a:prstGeom>
        </p:spPr>
      </p:pic>
      <p:pic>
        <p:nvPicPr>
          <p:cNvPr id="8" name="Picture 7" descr="A picture containing grass, outdoor, water, building&#10;&#10;Description automatically generated">
            <a:extLst>
              <a:ext uri="{FF2B5EF4-FFF2-40B4-BE49-F238E27FC236}">
                <a16:creationId xmlns:a16="http://schemas.microsoft.com/office/drawing/2014/main" xmlns="" id="{D31BD759-8107-4169-A431-42DC7F397B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77" y="4589089"/>
            <a:ext cx="1590431" cy="2120574"/>
          </a:xfrm>
          <a:prstGeom prst="rect">
            <a:avLst/>
          </a:prstGeom>
        </p:spPr>
      </p:pic>
      <p:pic>
        <p:nvPicPr>
          <p:cNvPr id="12" name="Picture 11" descr="A tree with snow on the ground&#10;&#10;Description automatically generated">
            <a:extLst>
              <a:ext uri="{FF2B5EF4-FFF2-40B4-BE49-F238E27FC236}">
                <a16:creationId xmlns:a16="http://schemas.microsoft.com/office/drawing/2014/main" xmlns="" id="{988ED38E-97B0-4486-B26D-E2739D004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7875" y="3929114"/>
            <a:ext cx="3177770" cy="2383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D6CD14-5B36-4D83-8BF9-B5DCF34B7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772" y="2688957"/>
            <a:ext cx="2424260" cy="345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632" y="337575"/>
            <a:ext cx="7772400" cy="675143"/>
          </a:xfrm>
        </p:spPr>
        <p:txBody>
          <a:bodyPr/>
          <a:lstStyle/>
          <a:p>
            <a:r>
              <a:rPr lang="en-US" dirty="0"/>
              <a:t>Why are These Improvements Needed?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126" y="1066800"/>
            <a:ext cx="7431920" cy="4114800"/>
          </a:xfrm>
        </p:spPr>
        <p:txBody>
          <a:bodyPr/>
          <a:lstStyle/>
          <a:p>
            <a:r>
              <a:rPr lang="en-US" dirty="0"/>
              <a:t>Compliance issues </a:t>
            </a:r>
          </a:p>
          <a:p>
            <a:pPr lvl="1"/>
            <a:r>
              <a:rPr lang="en-US" dirty="0"/>
              <a:t>Treatment facility overflows and compliance agreement with </a:t>
            </a:r>
            <a:r>
              <a:rPr lang="en-US" dirty="0" err="1"/>
              <a:t>WDNR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Lower total phosphorus limit (1.0 mg/L or 1,065 </a:t>
            </a:r>
            <a:r>
              <a:rPr lang="en-US" dirty="0" err="1"/>
              <a:t>lb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 to 393 </a:t>
            </a:r>
            <a:r>
              <a:rPr lang="en-US" dirty="0" err="1"/>
              <a:t>lb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 </a:t>
            </a:r>
            <a:r>
              <a:rPr lang="en-US" dirty="0" err="1"/>
              <a:t>TMDL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48A9CF-2084-4420-B758-C3880437D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216" y="2355743"/>
            <a:ext cx="2554357" cy="33310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E09DD4-C4C4-4259-B444-0A468746305D}"/>
              </a:ext>
            </a:extLst>
          </p:cNvPr>
          <p:cNvSpPr/>
          <p:nvPr/>
        </p:nvSpPr>
        <p:spPr bwMode="auto">
          <a:xfrm>
            <a:off x="1059216" y="2340244"/>
            <a:ext cx="2595000" cy="333109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53DCE2-C793-4103-A307-EF2ECAA8E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985" y="2838396"/>
            <a:ext cx="4958047" cy="30354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A0AD4C6-B280-4F88-9748-C92139929B43}"/>
              </a:ext>
            </a:extLst>
          </p:cNvPr>
          <p:cNvSpPr/>
          <p:nvPr/>
        </p:nvSpPr>
        <p:spPr bwMode="auto">
          <a:xfrm>
            <a:off x="3806242" y="2838395"/>
            <a:ext cx="4973790" cy="313620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9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B700C5-ECE6-42B4-89A7-5222077F2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92839" y="-684688"/>
            <a:ext cx="4358322" cy="8716644"/>
          </a:xfrm>
          <a:prstGeom prst="rect">
            <a:avLst/>
          </a:prstGeom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009256" y="509708"/>
            <a:ext cx="64084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b="1" dirty="0">
                <a:latin typeface="Helvetica Neue Light"/>
              </a:rPr>
              <a:t>Existing Facilities Have Served Village Well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2756" y="2494408"/>
            <a:ext cx="824596" cy="476726"/>
          </a:xfrm>
          <a:prstGeom prst="roundRect">
            <a:avLst/>
          </a:prstGeom>
          <a:solidFill>
            <a:srgbClr val="FFFFFF">
              <a:alpha val="23137"/>
            </a:srgbClr>
          </a:solidFill>
          <a:ln w="28575" cap="rnd">
            <a:solidFill>
              <a:srgbClr val="EA004E"/>
            </a:solidFill>
            <a:prstDash val="sysDot"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buClr>
                <a:srgbClr val="94A545"/>
              </a:buClr>
              <a:buSzPct val="150000"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/>
              </a:defRPr>
            </a:lvl1pPr>
          </a:lstStyle>
          <a:p>
            <a:r>
              <a:rPr lang="en-US" dirty="0"/>
              <a:t>Digester 1971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12328" y="1494473"/>
            <a:ext cx="1598280" cy="476726"/>
          </a:xfrm>
          <a:prstGeom prst="roundRect">
            <a:avLst/>
          </a:prstGeom>
          <a:solidFill>
            <a:srgbClr val="FFFFFF">
              <a:alpha val="23137"/>
            </a:srgbClr>
          </a:solidFill>
          <a:ln w="28575" cap="rnd">
            <a:solidFill>
              <a:srgbClr val="EA004E"/>
            </a:solidFill>
            <a:prstDash val="sysDot"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buClr>
                <a:srgbClr val="94A545"/>
              </a:buClr>
              <a:buSzPct val="150000"/>
              <a:defRPr sz="140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Control Building </a:t>
            </a:r>
          </a:p>
          <a:p>
            <a:r>
              <a:rPr lang="en-US" dirty="0">
                <a:solidFill>
                  <a:srgbClr val="FFFFFF"/>
                </a:solidFill>
              </a:rPr>
              <a:t>1971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4151" y="4808240"/>
            <a:ext cx="1399793" cy="715089"/>
          </a:xfrm>
          <a:prstGeom prst="roundRect">
            <a:avLst/>
          </a:prstGeom>
          <a:solidFill>
            <a:srgbClr val="FFFFFF">
              <a:alpha val="23137"/>
            </a:srgbClr>
          </a:solidFill>
          <a:ln w="28575" cap="rnd">
            <a:solidFill>
              <a:srgbClr val="EA004E"/>
            </a:solidFill>
            <a:prstDash val="sysDot"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buClr>
                <a:srgbClr val="94A545"/>
              </a:buClr>
              <a:buSzPct val="150000"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/>
              </a:defRPr>
            </a:lvl1pPr>
          </a:lstStyle>
          <a:p>
            <a:r>
              <a:rPr lang="en-US" dirty="0"/>
              <a:t>Control Building Addition </a:t>
            </a:r>
          </a:p>
          <a:p>
            <a:r>
              <a:rPr lang="en-US" dirty="0"/>
              <a:t>1999</a:t>
            </a:r>
          </a:p>
        </p:txBody>
      </p:sp>
      <p:cxnSp>
        <p:nvCxnSpPr>
          <p:cNvPr id="4" name="Straight Arrow Connector 3"/>
          <p:cNvCxnSpPr>
            <a:cxnSpLocks/>
            <a:stCxn id="6" idx="3"/>
          </p:cNvCxnSpPr>
          <p:nvPr/>
        </p:nvCxnSpPr>
        <p:spPr bwMode="auto">
          <a:xfrm>
            <a:off x="1618560" y="1971200"/>
            <a:ext cx="383131" cy="25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A004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337463" y="1613655"/>
            <a:ext cx="1281097" cy="715089"/>
          </a:xfrm>
          <a:prstGeom prst="roundRect">
            <a:avLst/>
          </a:prstGeom>
          <a:solidFill>
            <a:srgbClr val="FFFFFF">
              <a:alpha val="23137"/>
            </a:srgbClr>
          </a:solidFill>
          <a:ln w="28575" cap="rnd">
            <a:solidFill>
              <a:srgbClr val="EA004E"/>
            </a:solidFill>
            <a:prstDash val="sysDot"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buClr>
                <a:srgbClr val="94A545"/>
              </a:buClr>
              <a:buSzPct val="150000"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/>
              </a:defRPr>
            </a:lvl1pPr>
          </a:lstStyle>
          <a:p>
            <a:r>
              <a:rPr lang="en-US" dirty="0"/>
              <a:t>Screening and Grit Removal 1999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2445118" y="1981736"/>
            <a:ext cx="431317" cy="824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A004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cxnSpLocks/>
            <a:stCxn id="2" idx="3"/>
          </p:cNvCxnSpPr>
          <p:nvPr/>
        </p:nvCxnSpPr>
        <p:spPr bwMode="auto">
          <a:xfrm>
            <a:off x="1257352" y="2732771"/>
            <a:ext cx="282974" cy="735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A004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cxnSpLocks/>
            <a:stCxn id="9" idx="0"/>
          </p:cNvCxnSpPr>
          <p:nvPr/>
        </p:nvCxnSpPr>
        <p:spPr bwMode="auto">
          <a:xfrm flipH="1" flipV="1">
            <a:off x="3004456" y="4196446"/>
            <a:ext cx="419592" cy="6117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A004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4393013" y="1494473"/>
            <a:ext cx="1162047" cy="476726"/>
          </a:xfrm>
          <a:prstGeom prst="roundRect">
            <a:avLst/>
          </a:prstGeom>
          <a:solidFill>
            <a:srgbClr val="FFFFFF">
              <a:alpha val="23137"/>
            </a:srgbClr>
          </a:solidFill>
          <a:ln w="28575" cap="rnd">
            <a:solidFill>
              <a:srgbClr val="EA004E"/>
            </a:solidFill>
            <a:prstDash val="sysDot"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buClr>
                <a:srgbClr val="94A545"/>
              </a:buClr>
              <a:buSzPct val="150000"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/>
              </a:defRPr>
            </a:lvl1pPr>
          </a:lstStyle>
          <a:p>
            <a:r>
              <a:rPr lang="en-US" dirty="0"/>
              <a:t>Primary Clarifier 1999</a:t>
            </a:r>
          </a:p>
        </p:txBody>
      </p:sp>
      <p:cxnSp>
        <p:nvCxnSpPr>
          <p:cNvPr id="24" name="Straight Arrow Connector 23"/>
          <p:cNvCxnSpPr>
            <a:stCxn id="25" idx="2"/>
          </p:cNvCxnSpPr>
          <p:nvPr/>
        </p:nvCxnSpPr>
        <p:spPr bwMode="auto">
          <a:xfrm flipH="1">
            <a:off x="4491645" y="1971199"/>
            <a:ext cx="482392" cy="65770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A004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5906502" y="4383161"/>
            <a:ext cx="1162047" cy="715089"/>
          </a:xfrm>
          <a:prstGeom prst="roundRect">
            <a:avLst/>
          </a:prstGeom>
          <a:solidFill>
            <a:srgbClr val="FFFFFF">
              <a:alpha val="23137"/>
            </a:srgbClr>
          </a:solidFill>
          <a:ln w="28575" cap="rnd">
            <a:solidFill>
              <a:srgbClr val="EA004E"/>
            </a:solidFill>
            <a:prstDash val="sysDot"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buClr>
                <a:srgbClr val="94A545"/>
              </a:buClr>
              <a:buSzPct val="150000"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/>
              </a:defRPr>
            </a:lvl1pPr>
          </a:lstStyle>
          <a:p>
            <a:r>
              <a:rPr lang="en-US" dirty="0"/>
              <a:t>Blower Building </a:t>
            </a:r>
          </a:p>
          <a:p>
            <a:r>
              <a:rPr lang="en-US" dirty="0"/>
              <a:t>1971</a:t>
            </a:r>
          </a:p>
        </p:txBody>
      </p:sp>
      <p:cxnSp>
        <p:nvCxnSpPr>
          <p:cNvPr id="30" name="Straight Arrow Connector 29"/>
          <p:cNvCxnSpPr>
            <a:stCxn id="31" idx="0"/>
          </p:cNvCxnSpPr>
          <p:nvPr/>
        </p:nvCxnSpPr>
        <p:spPr bwMode="auto">
          <a:xfrm flipH="1" flipV="1">
            <a:off x="6246330" y="3845060"/>
            <a:ext cx="241196" cy="53810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A004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4732841" y="2567961"/>
            <a:ext cx="1281093" cy="476726"/>
          </a:xfrm>
          <a:prstGeom prst="roundRect">
            <a:avLst/>
          </a:prstGeom>
          <a:solidFill>
            <a:srgbClr val="FFFFFF">
              <a:alpha val="23137"/>
            </a:srgbClr>
          </a:solidFill>
          <a:ln w="28575" cap="rnd">
            <a:solidFill>
              <a:srgbClr val="EA004E"/>
            </a:solidFill>
            <a:prstDash val="sysDot"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buClr>
                <a:srgbClr val="94A545"/>
              </a:buClr>
              <a:buSzPct val="150000"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/>
              </a:defRPr>
            </a:lvl1pPr>
          </a:lstStyle>
          <a:p>
            <a:r>
              <a:rPr lang="en-US" dirty="0"/>
              <a:t>Aeration Tanks 1971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93727" y="1736656"/>
            <a:ext cx="1281093" cy="476726"/>
          </a:xfrm>
          <a:prstGeom prst="roundRect">
            <a:avLst/>
          </a:prstGeom>
          <a:solidFill>
            <a:srgbClr val="FFFFFF">
              <a:alpha val="23137"/>
            </a:srgbClr>
          </a:solidFill>
          <a:ln w="28575" cap="rnd">
            <a:solidFill>
              <a:srgbClr val="EA004E"/>
            </a:solidFill>
            <a:prstDash val="sysDot"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buClr>
                <a:srgbClr val="94A545"/>
              </a:buClr>
              <a:buSzPct val="150000"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/>
              </a:defRPr>
            </a:lvl1pPr>
          </a:lstStyle>
          <a:p>
            <a:r>
              <a:rPr lang="en-US" dirty="0"/>
              <a:t>Final Clarifiers 1971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32540" y="4263979"/>
            <a:ext cx="1483621" cy="953453"/>
          </a:xfrm>
          <a:prstGeom prst="roundRect">
            <a:avLst/>
          </a:prstGeom>
          <a:solidFill>
            <a:srgbClr val="FFFFFF">
              <a:alpha val="23137"/>
            </a:srgbClr>
          </a:solidFill>
          <a:ln w="28575" cap="rnd">
            <a:solidFill>
              <a:srgbClr val="EA004E"/>
            </a:solidFill>
            <a:prstDash val="sysDot"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buClr>
                <a:srgbClr val="94A545"/>
              </a:buClr>
              <a:buSzPct val="150000"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/>
              </a:defRPr>
            </a:lvl1pPr>
          </a:lstStyle>
          <a:p>
            <a:r>
              <a:rPr lang="en-US" dirty="0"/>
              <a:t>Chlorine Contact Tank 1971</a:t>
            </a:r>
          </a:p>
          <a:p>
            <a:r>
              <a:rPr lang="en-US" dirty="0"/>
              <a:t>UV Disinfection</a:t>
            </a:r>
          </a:p>
          <a:p>
            <a:r>
              <a:rPr lang="en-US" dirty="0"/>
              <a:t>1999</a:t>
            </a:r>
          </a:p>
        </p:txBody>
      </p:sp>
      <p:cxnSp>
        <p:nvCxnSpPr>
          <p:cNvPr id="1031" name="Straight Arrow Connector 1030"/>
          <p:cNvCxnSpPr/>
          <p:nvPr/>
        </p:nvCxnSpPr>
        <p:spPr bwMode="auto">
          <a:xfrm flipH="1">
            <a:off x="6539000" y="2244039"/>
            <a:ext cx="242085" cy="4887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A004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3" name="Straight Arrow Connector 1032"/>
          <p:cNvCxnSpPr>
            <a:cxnSpLocks/>
          </p:cNvCxnSpPr>
          <p:nvPr/>
        </p:nvCxnSpPr>
        <p:spPr bwMode="auto">
          <a:xfrm>
            <a:off x="6834273" y="2244039"/>
            <a:ext cx="475197" cy="3873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A004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5" name="Straight Arrow Connector 1034"/>
          <p:cNvCxnSpPr>
            <a:cxnSpLocks/>
            <a:stCxn id="43" idx="0"/>
          </p:cNvCxnSpPr>
          <p:nvPr/>
        </p:nvCxnSpPr>
        <p:spPr bwMode="auto">
          <a:xfrm flipH="1" flipV="1">
            <a:off x="7567873" y="3776473"/>
            <a:ext cx="406478" cy="48750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A004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33F7630-6C64-4524-B9E1-E6394BCCCA13}"/>
              </a:ext>
            </a:extLst>
          </p:cNvPr>
          <p:cNvSpPr txBox="1"/>
          <p:nvPr/>
        </p:nvSpPr>
        <p:spPr>
          <a:xfrm>
            <a:off x="1567377" y="4641096"/>
            <a:ext cx="718456" cy="928449"/>
          </a:xfrm>
          <a:prstGeom prst="roundRect">
            <a:avLst/>
          </a:prstGeom>
          <a:solidFill>
            <a:srgbClr val="FFFFFF">
              <a:alpha val="23137"/>
            </a:srgbClr>
          </a:solidFill>
          <a:ln w="28575" cap="rnd">
            <a:solidFill>
              <a:srgbClr val="EA004E"/>
            </a:solidFill>
            <a:prstDash val="sysDot"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buClr>
                <a:srgbClr val="94A545"/>
              </a:buClr>
              <a:buSzPct val="150000"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/>
              </a:defRPr>
            </a:lvl1pPr>
          </a:lstStyle>
          <a:p>
            <a:r>
              <a:rPr lang="en-US" dirty="0"/>
              <a:t>Sludge Storage Tank 1999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4ADCC43-AAD5-4990-8169-3CA668B8186C}"/>
              </a:ext>
            </a:extLst>
          </p:cNvPr>
          <p:cNvSpPr txBox="1"/>
          <p:nvPr/>
        </p:nvSpPr>
        <p:spPr>
          <a:xfrm>
            <a:off x="543829" y="3210352"/>
            <a:ext cx="824596" cy="715089"/>
          </a:xfrm>
          <a:prstGeom prst="roundRect">
            <a:avLst/>
          </a:prstGeom>
          <a:solidFill>
            <a:srgbClr val="FFFFFF">
              <a:alpha val="23137"/>
            </a:srgbClr>
          </a:solidFill>
          <a:ln w="28575" cap="rnd">
            <a:solidFill>
              <a:srgbClr val="EA004E"/>
            </a:solidFill>
            <a:prstDash val="sysDot"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buClr>
                <a:srgbClr val="94A545"/>
              </a:buClr>
              <a:buSzPct val="150000"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/>
              </a:defRPr>
            </a:lvl1pPr>
          </a:lstStyle>
          <a:p>
            <a:r>
              <a:rPr lang="en-US" dirty="0"/>
              <a:t>Digester before 1971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CE4BF461-5D88-4067-A471-3FF49FCBF2BF}"/>
              </a:ext>
            </a:extLst>
          </p:cNvPr>
          <p:cNvCxnSpPr>
            <a:cxnSpLocks/>
            <a:stCxn id="39" idx="3"/>
          </p:cNvCxnSpPr>
          <p:nvPr/>
        </p:nvCxnSpPr>
        <p:spPr bwMode="auto">
          <a:xfrm flipV="1">
            <a:off x="1368425" y="3552703"/>
            <a:ext cx="308522" cy="151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A004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89AE648-D5CA-4509-804C-C454E59DC0D5}"/>
              </a:ext>
            </a:extLst>
          </p:cNvPr>
          <p:cNvSpPr txBox="1"/>
          <p:nvPr/>
        </p:nvSpPr>
        <p:spPr>
          <a:xfrm>
            <a:off x="4498004" y="4025615"/>
            <a:ext cx="1281093" cy="476726"/>
          </a:xfrm>
          <a:prstGeom prst="roundRect">
            <a:avLst/>
          </a:prstGeom>
          <a:solidFill>
            <a:srgbClr val="FFFFFF">
              <a:alpha val="23137"/>
            </a:srgbClr>
          </a:solidFill>
          <a:ln w="28575" cap="rnd">
            <a:solidFill>
              <a:srgbClr val="EA004E"/>
            </a:solidFill>
            <a:prstDash val="sysDot"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buClr>
                <a:srgbClr val="94A545"/>
              </a:buClr>
              <a:buSzPct val="150000"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/>
              </a:defRPr>
            </a:lvl1pPr>
          </a:lstStyle>
          <a:p>
            <a:r>
              <a:rPr lang="en-US" dirty="0"/>
              <a:t>BPR Tanks 1999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3F72D49-4474-4AFB-9E66-99BA3A155796}"/>
              </a:ext>
            </a:extLst>
          </p:cNvPr>
          <p:cNvSpPr txBox="1"/>
          <p:nvPr/>
        </p:nvSpPr>
        <p:spPr>
          <a:xfrm>
            <a:off x="3166043" y="3576361"/>
            <a:ext cx="1162047" cy="476726"/>
          </a:xfrm>
          <a:prstGeom prst="roundRect">
            <a:avLst/>
          </a:prstGeom>
          <a:solidFill>
            <a:srgbClr val="FFFFFF">
              <a:alpha val="23137"/>
            </a:srgbClr>
          </a:solidFill>
          <a:ln w="28575" cap="rnd">
            <a:solidFill>
              <a:srgbClr val="EA004E"/>
            </a:solidFill>
            <a:prstDash val="sysDot"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buClr>
                <a:srgbClr val="94A545"/>
              </a:buClr>
              <a:buSzPct val="150000"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/>
              </a:defRPr>
            </a:lvl1pPr>
          </a:lstStyle>
          <a:p>
            <a:r>
              <a:rPr lang="en-US" dirty="0"/>
              <a:t>Primary Clarifier 1971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001D8FA4-C4F0-4239-A454-C982F5BE8D29}"/>
              </a:ext>
            </a:extLst>
          </p:cNvPr>
          <p:cNvCxnSpPr>
            <a:stCxn id="50" idx="0"/>
          </p:cNvCxnSpPr>
          <p:nvPr/>
        </p:nvCxnSpPr>
        <p:spPr bwMode="auto">
          <a:xfrm flipH="1" flipV="1">
            <a:off x="3729075" y="3105626"/>
            <a:ext cx="17992" cy="4707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A004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657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249" y="330431"/>
            <a:ext cx="7772400" cy="675143"/>
          </a:xfrm>
        </p:spPr>
        <p:txBody>
          <a:bodyPr/>
          <a:lstStyle/>
          <a:p>
            <a:r>
              <a:rPr lang="en-US" dirty="0"/>
              <a:t>What is the Capacity of the Proposed Facilities?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019318"/>
              </p:ext>
            </p:extLst>
          </p:nvPr>
        </p:nvGraphicFramePr>
        <p:xfrm>
          <a:off x="1235869" y="1397000"/>
          <a:ext cx="7558505" cy="2494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569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34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53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12691">
                  <a:extLst>
                    <a:ext uri="{9D8B030D-6E8A-4147-A177-3AD203B41FA5}">
                      <a16:colId xmlns:a16="http://schemas.microsoft.com/office/drawing/2014/main" xmlns="" val="3953297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Neue MediumCond"/>
                      </a:endParaRPr>
                    </a:p>
                    <a:p>
                      <a:r>
                        <a:rPr lang="en-US" dirty="0">
                          <a:latin typeface="HelveticaNeue MediumCond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Current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Design Year</a:t>
                      </a:r>
                      <a:r>
                        <a:rPr lang="en-US" baseline="0" dirty="0">
                          <a:latin typeface="HelveticaNeue MediumCond"/>
                        </a:rPr>
                        <a:t> 2042</a:t>
                      </a:r>
                      <a:endParaRPr lang="en-US" dirty="0">
                        <a:latin typeface="HelveticaNeue MediumC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 2042 with MC Expansion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Daily</a:t>
                      </a:r>
                      <a:r>
                        <a:rPr lang="en-US" baseline="0" dirty="0">
                          <a:latin typeface="HelveticaNeue MediumCond"/>
                        </a:rPr>
                        <a:t> Average Flow, mgd</a:t>
                      </a:r>
                      <a:endParaRPr lang="en-US" dirty="0">
                        <a:latin typeface="HelveticaNeue MediumC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0.35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0.36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0.36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Peak Hourly Flow, mgd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1.63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2.20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2.20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BOD,</a:t>
                      </a:r>
                      <a:r>
                        <a:rPr lang="en-US" baseline="0" dirty="0">
                          <a:latin typeface="HelveticaNeue MediumCond"/>
                        </a:rPr>
                        <a:t> lbs/day</a:t>
                      </a:r>
                      <a:endParaRPr lang="en-US" dirty="0">
                        <a:latin typeface="HelveticaNeue MediumC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585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627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TSS, </a:t>
                      </a:r>
                      <a:r>
                        <a:rPr lang="en-US" dirty="0" err="1">
                          <a:latin typeface="HelveticaNeue MediumCond"/>
                        </a:rPr>
                        <a:t>lbs</a:t>
                      </a:r>
                      <a:r>
                        <a:rPr lang="en-US" dirty="0">
                          <a:latin typeface="HelveticaNeue MediumCond"/>
                        </a:rPr>
                        <a:t>/day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630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470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492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715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TP, </a:t>
                      </a:r>
                      <a:r>
                        <a:rPr lang="en-US" dirty="0" err="1">
                          <a:latin typeface="HelveticaNeue MediumCond"/>
                        </a:rPr>
                        <a:t>lbs</a:t>
                      </a:r>
                      <a:r>
                        <a:rPr lang="en-US" dirty="0">
                          <a:latin typeface="HelveticaNeue MediumCond"/>
                        </a:rPr>
                        <a:t>/day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Neue MediumCond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9171136"/>
                  </a:ext>
                </a:extLst>
              </a:tr>
            </a:tbl>
          </a:graphicData>
        </a:graphic>
      </p:graphicFrame>
      <p:pic>
        <p:nvPicPr>
          <p:cNvPr id="6" name="Picture 5" descr="Proposal_cover_colorb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BFE061-CC34-4332-A17A-52D991FD186C}"/>
              </a:ext>
            </a:extLst>
          </p:cNvPr>
          <p:cNvSpPr txBox="1"/>
          <p:nvPr/>
        </p:nvSpPr>
        <p:spPr>
          <a:xfrm>
            <a:off x="1173876" y="3975315"/>
            <a:ext cx="6923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800" dirty="0">
                <a:latin typeface="HelveticaNeue MediumCond"/>
              </a:rPr>
              <a:t>Note:  Marathon Cheese data is preliminary.</a:t>
            </a:r>
          </a:p>
        </p:txBody>
      </p:sp>
    </p:spTree>
    <p:extLst>
      <p:ext uri="{BB962C8B-B14F-4D97-AF65-F5344CB8AC3E}">
        <p14:creationId xmlns:p14="http://schemas.microsoft.com/office/powerpoint/2010/main" val="368600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5EE2EB7-3F50-4F9A-B986-B719192F9D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11930" r="13305" b="10530"/>
          <a:stretch/>
        </p:blipFill>
        <p:spPr>
          <a:xfrm>
            <a:off x="5621044" y="4508674"/>
            <a:ext cx="3052894" cy="20557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138" y="337575"/>
            <a:ext cx="7986894" cy="675143"/>
          </a:xfrm>
        </p:spPr>
        <p:txBody>
          <a:bodyPr/>
          <a:lstStyle/>
          <a:p>
            <a:r>
              <a:rPr lang="en-US" dirty="0"/>
              <a:t>Two Biological Treatment Alternatives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620" y="893628"/>
            <a:ext cx="7957412" cy="1055615"/>
          </a:xfrm>
        </p:spPr>
        <p:txBody>
          <a:bodyPr/>
          <a:lstStyle/>
          <a:p>
            <a:r>
              <a:rPr lang="en-US" dirty="0"/>
              <a:t>WWTP-1 Renovation of Existing Facilities, New Final Clarifiers</a:t>
            </a:r>
          </a:p>
          <a:p>
            <a:r>
              <a:rPr lang="en-US" dirty="0"/>
              <a:t>WWTP-2 Aero-Mod Treatment Unit</a:t>
            </a:r>
          </a:p>
          <a:p>
            <a:r>
              <a:rPr lang="en-US" i="1" dirty="0"/>
              <a:t>Both alternatives include BPR and two clarifiers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2C56A1-554E-47EF-AFDA-43A3A2C3DB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70" r="22693" b="1297"/>
          <a:stretch/>
        </p:blipFill>
        <p:spPr>
          <a:xfrm>
            <a:off x="5202386" y="2160701"/>
            <a:ext cx="3577646" cy="22375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43D5C8-511D-45F7-87C5-C1F79AC41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8" b="21388"/>
          <a:stretch/>
        </p:blipFill>
        <p:spPr>
          <a:xfrm>
            <a:off x="1269206" y="4975719"/>
            <a:ext cx="4232568" cy="1544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BC8378-2137-4D7C-91B6-202B8054E6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8" y="2108362"/>
            <a:ext cx="373380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7"/>
          <a:stretch/>
        </p:blipFill>
        <p:spPr>
          <a:xfrm>
            <a:off x="3909061" y="3272021"/>
            <a:ext cx="2164182" cy="18068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04E291-B61B-4823-A65D-5C108A13E55B}"/>
              </a:ext>
            </a:extLst>
          </p:cNvPr>
          <p:cNvSpPr txBox="1"/>
          <p:nvPr/>
        </p:nvSpPr>
        <p:spPr>
          <a:xfrm>
            <a:off x="3236007" y="4742161"/>
            <a:ext cx="1290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highlight>
                  <a:srgbClr val="FFFF00"/>
                </a:highlight>
                <a:latin typeface="HelveticaNeue MediumCond"/>
              </a:rPr>
              <a:t>WWTP -1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0EC8950-A954-4E41-93C5-F83C141D9693}"/>
              </a:ext>
            </a:extLst>
          </p:cNvPr>
          <p:cNvSpPr txBox="1"/>
          <p:nvPr/>
        </p:nvSpPr>
        <p:spPr>
          <a:xfrm>
            <a:off x="5201400" y="4216614"/>
            <a:ext cx="1290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highlight>
                  <a:srgbClr val="FFFF00"/>
                </a:highlight>
                <a:latin typeface="HelveticaNeue MediumCond"/>
              </a:rPr>
              <a:t>WWTP -2</a:t>
            </a:r>
          </a:p>
        </p:txBody>
      </p:sp>
      <p:pic>
        <p:nvPicPr>
          <p:cNvPr id="12" name="Picture 11" descr="Proposal_cover_colorbars">
            <a:extLst>
              <a:ext uri="{FF2B5EF4-FFF2-40B4-BE49-F238E27FC236}">
                <a16:creationId xmlns:a16="http://schemas.microsoft.com/office/drawing/2014/main" xmlns="" id="{26AE768A-BDF6-4B4D-8BFF-E9041406A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2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064" y="508811"/>
            <a:ext cx="7918129" cy="675143"/>
          </a:xfrm>
        </p:spPr>
        <p:txBody>
          <a:bodyPr/>
          <a:lstStyle/>
          <a:p>
            <a:r>
              <a:rPr lang="en-US" dirty="0"/>
              <a:t>Two Biological Treatment Alternatives Evaluated </a:t>
            </a:r>
            <a:br>
              <a:rPr lang="en-US" dirty="0"/>
            </a:br>
            <a:r>
              <a:rPr lang="en-US" dirty="0"/>
              <a:t>WWTP 1 – Existing Plant Upgrade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1551384" y="2506201"/>
            <a:ext cx="843840" cy="74194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1047" y="2641935"/>
            <a:ext cx="1004405" cy="47048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Preliminary Treatment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783040" y="2507866"/>
            <a:ext cx="739731" cy="74881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59681" y="2641935"/>
            <a:ext cx="899609" cy="470481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Primary 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Clarification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846312" y="2507866"/>
            <a:ext cx="1022501" cy="74194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73458" y="2588150"/>
            <a:ext cx="1004405" cy="4704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200" dirty="0">
                <a:latin typeface="HelveticaNeue MediumCond"/>
              </a:rPr>
              <a:t>Biological Treatment with </a:t>
            </a:r>
            <a:r>
              <a:rPr lang="en-US" sz="1200" dirty="0" err="1">
                <a:latin typeface="HelveticaNeue MediumCond"/>
              </a:rPr>
              <a:t>BPR</a:t>
            </a:r>
            <a:endParaRPr lang="en-US" sz="1200" dirty="0">
              <a:latin typeface="HelveticaNeue MediumCond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5082981" y="2427885"/>
            <a:ext cx="887677" cy="89858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55835" y="2641935"/>
            <a:ext cx="1004405" cy="47048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Final Clarification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6384208" y="2491362"/>
            <a:ext cx="1022501" cy="74194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37902" y="2627096"/>
            <a:ext cx="1004405" cy="28564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Disinfection</a:t>
            </a:r>
          </a:p>
        </p:txBody>
      </p:sp>
      <p:sp>
        <p:nvSpPr>
          <p:cNvPr id="25" name="Right Arrow 24"/>
          <p:cNvSpPr/>
          <p:nvPr/>
        </p:nvSpPr>
        <p:spPr bwMode="auto">
          <a:xfrm>
            <a:off x="2392451" y="2764723"/>
            <a:ext cx="390590" cy="24197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3522772" y="2764723"/>
            <a:ext cx="323540" cy="24197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27" name="Right Arrow 26"/>
          <p:cNvSpPr/>
          <p:nvPr/>
        </p:nvSpPr>
        <p:spPr bwMode="auto">
          <a:xfrm>
            <a:off x="4867966" y="2764723"/>
            <a:ext cx="215016" cy="24197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5972981" y="2764723"/>
            <a:ext cx="427203" cy="25306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1101396" y="2747493"/>
            <a:ext cx="449987" cy="24197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16200000">
            <a:off x="6585114" y="2132986"/>
            <a:ext cx="455514" cy="23903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0272" y="2539018"/>
            <a:ext cx="705798" cy="28564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Influent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03176" y="1578886"/>
            <a:ext cx="882335" cy="47048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Effluent to Outfall</a:t>
            </a:r>
          </a:p>
        </p:txBody>
      </p:sp>
      <p:sp>
        <p:nvSpPr>
          <p:cNvPr id="35" name="Right Arrow 34"/>
          <p:cNvSpPr/>
          <p:nvPr/>
        </p:nvSpPr>
        <p:spPr bwMode="auto">
          <a:xfrm rot="5400000">
            <a:off x="5134630" y="3599135"/>
            <a:ext cx="784377" cy="239036"/>
          </a:xfrm>
          <a:prstGeom prst="rightArrow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62666" y="3536595"/>
            <a:ext cx="569319" cy="28564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WAS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5015566" y="4110841"/>
            <a:ext cx="1022501" cy="741947"/>
          </a:xfrm>
          <a:prstGeom prst="rect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00708" y="4234025"/>
            <a:ext cx="937359" cy="47048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Biosolids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Thickening</a:t>
            </a:r>
          </a:p>
        </p:txBody>
      </p:sp>
      <p:sp>
        <p:nvSpPr>
          <p:cNvPr id="39" name="Right Arrow 38"/>
          <p:cNvSpPr/>
          <p:nvPr/>
        </p:nvSpPr>
        <p:spPr bwMode="auto">
          <a:xfrm rot="10800000">
            <a:off x="4666695" y="4348279"/>
            <a:ext cx="348870" cy="241972"/>
          </a:xfrm>
          <a:prstGeom prst="rightArrow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3642550" y="4110841"/>
            <a:ext cx="1022501" cy="741947"/>
          </a:xfrm>
          <a:prstGeom prst="rect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84542" y="4154159"/>
            <a:ext cx="1040727" cy="65531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Biosolids Digestion</a:t>
            </a:r>
          </a:p>
          <a:p>
            <a:pPr algn="l">
              <a:buClr>
                <a:srgbClr val="94A545"/>
              </a:buClr>
              <a:buSzPct val="150000"/>
            </a:pPr>
            <a:endParaRPr lang="en-US" sz="1100" dirty="0">
              <a:latin typeface="HelveticaNeue MediumCond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2352204" y="4032525"/>
            <a:ext cx="887677" cy="898581"/>
          </a:xfrm>
          <a:prstGeom prst="ellipse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43" name="Right Arrow 42"/>
          <p:cNvSpPr/>
          <p:nvPr/>
        </p:nvSpPr>
        <p:spPr bwMode="auto">
          <a:xfrm rot="10800000">
            <a:off x="3239881" y="4348277"/>
            <a:ext cx="401847" cy="241972"/>
          </a:xfrm>
          <a:prstGeom prst="rightArrow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76491" y="4234023"/>
            <a:ext cx="868137" cy="47048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Biosolids Storage</a:t>
            </a:r>
          </a:p>
        </p:txBody>
      </p:sp>
      <p:sp>
        <p:nvSpPr>
          <p:cNvPr id="46" name="Right Arrow 45"/>
          <p:cNvSpPr/>
          <p:nvPr/>
        </p:nvSpPr>
        <p:spPr bwMode="auto">
          <a:xfrm rot="16200000">
            <a:off x="4121875" y="3339826"/>
            <a:ext cx="405323" cy="239036"/>
          </a:xfrm>
          <a:prstGeom prst="rightArrow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45" name="Right Arrow 44"/>
          <p:cNvSpPr/>
          <p:nvPr/>
        </p:nvSpPr>
        <p:spPr bwMode="auto">
          <a:xfrm rot="10800000">
            <a:off x="4303128" y="3536663"/>
            <a:ext cx="1171837" cy="240977"/>
          </a:xfrm>
          <a:prstGeom prst="rightArrow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34541" y="3339685"/>
            <a:ext cx="569319" cy="28564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RAS</a:t>
            </a:r>
          </a:p>
        </p:txBody>
      </p:sp>
      <p:sp>
        <p:nvSpPr>
          <p:cNvPr id="48" name="Right Arrow 47"/>
          <p:cNvSpPr/>
          <p:nvPr/>
        </p:nvSpPr>
        <p:spPr bwMode="auto">
          <a:xfrm rot="5400000">
            <a:off x="2603476" y="5014249"/>
            <a:ext cx="405323" cy="239036"/>
          </a:xfrm>
          <a:prstGeom prst="rightArrow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377230" y="5336429"/>
            <a:ext cx="1024390" cy="47048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Land Application</a:t>
            </a:r>
          </a:p>
        </p:txBody>
      </p:sp>
      <p:sp>
        <p:nvSpPr>
          <p:cNvPr id="50" name="Rectangle 49"/>
          <p:cNvSpPr/>
          <p:nvPr/>
        </p:nvSpPr>
        <p:spPr bwMode="auto">
          <a:xfrm>
            <a:off x="1360721" y="2216245"/>
            <a:ext cx="1239670" cy="1320420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326389" y="1477965"/>
            <a:ext cx="1164739" cy="63850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norm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Common Item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3765778" y="2216245"/>
            <a:ext cx="2351866" cy="1562393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303128" y="1259249"/>
            <a:ext cx="1344691" cy="90735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Biological Treatment Alternatives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6212239" y="2339320"/>
            <a:ext cx="1300733" cy="10379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607566" y="2539018"/>
            <a:ext cx="1105876" cy="63850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norm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Common Item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98969" y="5145316"/>
            <a:ext cx="1109663" cy="63850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norm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Common Items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CB12239D-C0E7-4787-9E09-B9CEE67ED927}"/>
              </a:ext>
            </a:extLst>
          </p:cNvPr>
          <p:cNvSpPr/>
          <p:nvPr/>
        </p:nvSpPr>
        <p:spPr bwMode="auto">
          <a:xfrm>
            <a:off x="6296251" y="1471206"/>
            <a:ext cx="1027872" cy="638509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DDB62DB-CFF4-45C4-AEC3-B4F0EF6D3C9C}"/>
              </a:ext>
            </a:extLst>
          </p:cNvPr>
          <p:cNvSpPr txBox="1"/>
          <p:nvPr/>
        </p:nvSpPr>
        <p:spPr>
          <a:xfrm>
            <a:off x="7409200" y="1463215"/>
            <a:ext cx="1139173" cy="63850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norm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Common Item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9DA26EAA-ADD7-4521-8CE5-140191CDB751}"/>
              </a:ext>
            </a:extLst>
          </p:cNvPr>
          <p:cNvSpPr/>
          <p:nvPr/>
        </p:nvSpPr>
        <p:spPr bwMode="auto">
          <a:xfrm>
            <a:off x="2168379" y="3945646"/>
            <a:ext cx="4043859" cy="1097559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864E0358-1157-4586-8C31-E73B755B7C3C}"/>
              </a:ext>
            </a:extLst>
          </p:cNvPr>
          <p:cNvSpPr/>
          <p:nvPr/>
        </p:nvSpPr>
        <p:spPr bwMode="auto">
          <a:xfrm>
            <a:off x="6568032" y="4099450"/>
            <a:ext cx="1114443" cy="74194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Neue MediumCond"/>
              </a:rPr>
              <a:t>Chemical Phosphorus Removal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E94AC958-4839-4BE0-8CF3-B99EEC015E3C}"/>
              </a:ext>
            </a:extLst>
          </p:cNvPr>
          <p:cNvSpPr/>
          <p:nvPr/>
        </p:nvSpPr>
        <p:spPr bwMode="auto">
          <a:xfrm>
            <a:off x="6396063" y="3947407"/>
            <a:ext cx="1417693" cy="1095797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64" name="Right Arrow 45">
            <a:extLst>
              <a:ext uri="{FF2B5EF4-FFF2-40B4-BE49-F238E27FC236}">
                <a16:creationId xmlns:a16="http://schemas.microsoft.com/office/drawing/2014/main" xmlns="" id="{1C91D900-9342-4415-AA4C-B36EE19F4268}"/>
              </a:ext>
            </a:extLst>
          </p:cNvPr>
          <p:cNvSpPr/>
          <p:nvPr/>
        </p:nvSpPr>
        <p:spPr bwMode="auto">
          <a:xfrm rot="10800000">
            <a:off x="5067686" y="3371513"/>
            <a:ext cx="2070719" cy="120148"/>
          </a:xfrm>
          <a:prstGeom prst="rightArrow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65" name="Right Arrow 45">
            <a:extLst>
              <a:ext uri="{FF2B5EF4-FFF2-40B4-BE49-F238E27FC236}">
                <a16:creationId xmlns:a16="http://schemas.microsoft.com/office/drawing/2014/main" xmlns="" id="{2D2D212D-8E71-4464-A1D0-645413398A5F}"/>
              </a:ext>
            </a:extLst>
          </p:cNvPr>
          <p:cNvSpPr/>
          <p:nvPr/>
        </p:nvSpPr>
        <p:spPr bwMode="auto">
          <a:xfrm rot="15318641">
            <a:off x="4786136" y="3119374"/>
            <a:ext cx="492787" cy="101644"/>
          </a:xfrm>
          <a:prstGeom prst="rightArrow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63" name="Right Arrow 45">
            <a:extLst>
              <a:ext uri="{FF2B5EF4-FFF2-40B4-BE49-F238E27FC236}">
                <a16:creationId xmlns:a16="http://schemas.microsoft.com/office/drawing/2014/main" xmlns="" id="{C9CE1688-D9F7-454F-8210-EAA61844C11E}"/>
              </a:ext>
            </a:extLst>
          </p:cNvPr>
          <p:cNvSpPr/>
          <p:nvPr/>
        </p:nvSpPr>
        <p:spPr bwMode="auto">
          <a:xfrm rot="16200000">
            <a:off x="6797777" y="3712112"/>
            <a:ext cx="656761" cy="90536"/>
          </a:xfrm>
          <a:prstGeom prst="rightArrow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6F31E405-C0DC-4159-9721-593A99050998}"/>
              </a:ext>
            </a:extLst>
          </p:cNvPr>
          <p:cNvSpPr txBox="1"/>
          <p:nvPr/>
        </p:nvSpPr>
        <p:spPr>
          <a:xfrm>
            <a:off x="6612450" y="5145316"/>
            <a:ext cx="1025605" cy="63850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norm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Common Item</a:t>
            </a:r>
          </a:p>
        </p:txBody>
      </p:sp>
    </p:spTree>
    <p:extLst>
      <p:ext uri="{BB962C8B-B14F-4D97-AF65-F5344CB8AC3E}">
        <p14:creationId xmlns:p14="http://schemas.microsoft.com/office/powerpoint/2010/main" val="167083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80" y="498119"/>
            <a:ext cx="7903339" cy="675143"/>
          </a:xfrm>
        </p:spPr>
        <p:txBody>
          <a:bodyPr/>
          <a:lstStyle/>
          <a:p>
            <a:r>
              <a:rPr lang="en-US" dirty="0"/>
              <a:t>Two Biological Treatment Alternatives Evaluated</a:t>
            </a:r>
            <a:br>
              <a:rPr lang="en-US" dirty="0"/>
            </a:br>
            <a:r>
              <a:rPr lang="en-US" dirty="0"/>
              <a:t>WWTP 2 – </a:t>
            </a:r>
            <a:r>
              <a:rPr lang="en-US" dirty="0" err="1"/>
              <a:t>Aeromod</a:t>
            </a:r>
            <a:r>
              <a:rPr lang="en-US" dirty="0"/>
              <a:t> Plant and Common Plant Upgrades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1502224" y="2401264"/>
            <a:ext cx="782319" cy="67950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3370" y="2525575"/>
            <a:ext cx="9311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Preliminary Treatment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644085" y="2402789"/>
            <a:ext cx="6858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2429" y="2525575"/>
            <a:ext cx="8340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Influent Pumping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629838" y="2268031"/>
            <a:ext cx="1958328" cy="81426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3121" y="2480750"/>
            <a:ext cx="931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Biological Treatment/</a:t>
            </a:r>
            <a:r>
              <a:rPr lang="en-US" sz="1100" dirty="0" err="1">
                <a:latin typeface="HelveticaNeue MediumCond"/>
              </a:rPr>
              <a:t>BPR</a:t>
            </a:r>
            <a:endParaRPr lang="en-US" sz="1100" dirty="0">
              <a:latin typeface="HelveticaNeue MediumCon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8884" y="2287056"/>
            <a:ext cx="931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Final Clarification and Aerobic Digestion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5982707" y="2387674"/>
            <a:ext cx="947955" cy="67950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39777" y="2511985"/>
            <a:ext cx="931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Disinfection</a:t>
            </a:r>
          </a:p>
        </p:txBody>
      </p:sp>
      <p:sp>
        <p:nvSpPr>
          <p:cNvPr id="25" name="Right Arrow 24"/>
          <p:cNvSpPr/>
          <p:nvPr/>
        </p:nvSpPr>
        <p:spPr bwMode="auto">
          <a:xfrm>
            <a:off x="2281972" y="2638030"/>
            <a:ext cx="362114" cy="22160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3329886" y="2638030"/>
            <a:ext cx="299952" cy="22160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5601461" y="2638030"/>
            <a:ext cx="396057" cy="23176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1085043" y="2622250"/>
            <a:ext cx="417180" cy="22160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16200000">
            <a:off x="6171528" y="2058113"/>
            <a:ext cx="417180" cy="22160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3372" y="2425138"/>
            <a:ext cx="6543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Influent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00292" y="1551988"/>
            <a:ext cx="818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Effluent to Outfall</a:t>
            </a:r>
          </a:p>
        </p:txBody>
      </p:sp>
      <p:sp>
        <p:nvSpPr>
          <p:cNvPr id="35" name="Right Arrow 34"/>
          <p:cNvSpPr/>
          <p:nvPr/>
        </p:nvSpPr>
        <p:spPr bwMode="auto">
          <a:xfrm rot="5400000">
            <a:off x="4785221" y="3357457"/>
            <a:ext cx="788569" cy="238248"/>
          </a:xfrm>
          <a:prstGeom prst="rightArrow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21060" y="3344945"/>
            <a:ext cx="5278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WAS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4713847" y="3870865"/>
            <a:ext cx="947955" cy="679508"/>
          </a:xfrm>
          <a:prstGeom prst="rect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92782" y="3983682"/>
            <a:ext cx="869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Biosolids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Thickening</a:t>
            </a:r>
          </a:p>
        </p:txBody>
      </p:sp>
      <p:sp>
        <p:nvSpPr>
          <p:cNvPr id="39" name="Right Arrow 38"/>
          <p:cNvSpPr/>
          <p:nvPr/>
        </p:nvSpPr>
        <p:spPr bwMode="auto">
          <a:xfrm rot="10800000">
            <a:off x="4198495" y="4064883"/>
            <a:ext cx="515349" cy="245045"/>
          </a:xfrm>
          <a:prstGeom prst="rightArrow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375537" y="3837129"/>
            <a:ext cx="822960" cy="822960"/>
          </a:xfrm>
          <a:prstGeom prst="ellipse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98053" y="4021670"/>
            <a:ext cx="80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Biosolids Storage</a:t>
            </a:r>
          </a:p>
        </p:txBody>
      </p:sp>
      <p:sp>
        <p:nvSpPr>
          <p:cNvPr id="46" name="Right Arrow 45"/>
          <p:cNvSpPr/>
          <p:nvPr/>
        </p:nvSpPr>
        <p:spPr bwMode="auto">
          <a:xfrm rot="16200000">
            <a:off x="3887591" y="3163390"/>
            <a:ext cx="371213" cy="221609"/>
          </a:xfrm>
          <a:prstGeom prst="rightArrow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45" name="Right Arrow 44"/>
          <p:cNvSpPr/>
          <p:nvPr/>
        </p:nvSpPr>
        <p:spPr bwMode="auto">
          <a:xfrm rot="10800000">
            <a:off x="4053350" y="3345007"/>
            <a:ext cx="1086403" cy="220697"/>
          </a:xfrm>
          <a:prstGeom prst="rightArrow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360601" y="3164606"/>
            <a:ext cx="5278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RAS</a:t>
            </a:r>
          </a:p>
        </p:txBody>
      </p:sp>
      <p:sp>
        <p:nvSpPr>
          <p:cNvPr id="48" name="Right Arrow 47"/>
          <p:cNvSpPr/>
          <p:nvPr/>
        </p:nvSpPr>
        <p:spPr bwMode="auto">
          <a:xfrm rot="5400000">
            <a:off x="3610769" y="4734891"/>
            <a:ext cx="371213" cy="221609"/>
          </a:xfrm>
          <a:prstGeom prst="rightArrow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29885" y="4976486"/>
            <a:ext cx="9497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>
                <a:latin typeface="HelveticaNeue MediumCond"/>
              </a:rPr>
              <a:t>Land Application</a:t>
            </a:r>
          </a:p>
        </p:txBody>
      </p:sp>
      <p:sp>
        <p:nvSpPr>
          <p:cNvPr id="50" name="Rectangle 49"/>
          <p:cNvSpPr/>
          <p:nvPr/>
        </p:nvSpPr>
        <p:spPr bwMode="auto">
          <a:xfrm>
            <a:off x="1325462" y="2135709"/>
            <a:ext cx="1149291" cy="1209299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93633" y="1459560"/>
            <a:ext cx="1079823" cy="58477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Common Item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2550082" y="2269833"/>
            <a:ext cx="903157" cy="95056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3555176" y="2135709"/>
            <a:ext cx="2180401" cy="1430909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53350" y="1259250"/>
            <a:ext cx="1246655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Biological Treatment Alternatives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5823275" y="2248427"/>
            <a:ext cx="1205902" cy="950560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116875" y="2431319"/>
            <a:ext cx="10252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Common Item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323569" y="4801126"/>
            <a:ext cx="1028762" cy="58477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Common Items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CB12239D-C0E7-4787-9E09-B9CEE67ED927}"/>
              </a:ext>
            </a:extLst>
          </p:cNvPr>
          <p:cNvSpPr/>
          <p:nvPr/>
        </p:nvSpPr>
        <p:spPr bwMode="auto">
          <a:xfrm>
            <a:off x="5901162" y="1453370"/>
            <a:ext cx="952934" cy="584775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DDB62DB-CFF4-45C4-AEC3-B4F0EF6D3C9C}"/>
              </a:ext>
            </a:extLst>
          </p:cNvPr>
          <p:cNvSpPr txBox="1"/>
          <p:nvPr/>
        </p:nvSpPr>
        <p:spPr>
          <a:xfrm>
            <a:off x="6932971" y="1446051"/>
            <a:ext cx="105612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Common Item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9DA26EAA-ADD7-4521-8CE5-140191CDB751}"/>
              </a:ext>
            </a:extLst>
          </p:cNvPr>
          <p:cNvSpPr/>
          <p:nvPr/>
        </p:nvSpPr>
        <p:spPr bwMode="auto">
          <a:xfrm>
            <a:off x="3216573" y="3719572"/>
            <a:ext cx="2606701" cy="1005193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8A1303DA-97DA-4E03-8BD3-0C7B4707E9FA}"/>
              </a:ext>
            </a:extLst>
          </p:cNvPr>
          <p:cNvSpPr/>
          <p:nvPr/>
        </p:nvSpPr>
        <p:spPr bwMode="auto">
          <a:xfrm>
            <a:off x="6099396" y="3871614"/>
            <a:ext cx="1114443" cy="74194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Neue MediumCond"/>
              </a:rPr>
              <a:t>Chemical Phosphorus Removal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B5026E39-F260-437B-B890-20C11B3D1E6C}"/>
              </a:ext>
            </a:extLst>
          </p:cNvPr>
          <p:cNvSpPr/>
          <p:nvPr/>
        </p:nvSpPr>
        <p:spPr bwMode="auto">
          <a:xfrm>
            <a:off x="5927427" y="3719572"/>
            <a:ext cx="1417693" cy="1005193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64" name="Right Arrow 45">
            <a:extLst>
              <a:ext uri="{FF2B5EF4-FFF2-40B4-BE49-F238E27FC236}">
                <a16:creationId xmlns:a16="http://schemas.microsoft.com/office/drawing/2014/main" xmlns="" id="{B8E539F5-217E-46E5-A9C7-B6A866E45B3E}"/>
              </a:ext>
            </a:extLst>
          </p:cNvPr>
          <p:cNvSpPr/>
          <p:nvPr/>
        </p:nvSpPr>
        <p:spPr bwMode="auto">
          <a:xfrm rot="16200000">
            <a:off x="4722281" y="3075770"/>
            <a:ext cx="263596" cy="110260"/>
          </a:xfrm>
          <a:prstGeom prst="rightArrow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65" name="Right Arrow 45">
            <a:extLst>
              <a:ext uri="{FF2B5EF4-FFF2-40B4-BE49-F238E27FC236}">
                <a16:creationId xmlns:a16="http://schemas.microsoft.com/office/drawing/2014/main" xmlns="" id="{07A81056-2670-4F45-A0CC-72CB39135C6B}"/>
              </a:ext>
            </a:extLst>
          </p:cNvPr>
          <p:cNvSpPr/>
          <p:nvPr/>
        </p:nvSpPr>
        <p:spPr bwMode="auto">
          <a:xfrm rot="16200000">
            <a:off x="6367172" y="3533162"/>
            <a:ext cx="569844" cy="79680"/>
          </a:xfrm>
          <a:prstGeom prst="rightArrow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CF90618B-6EC3-4BE1-91E8-8ADB780048AF}"/>
              </a:ext>
            </a:extLst>
          </p:cNvPr>
          <p:cNvSpPr txBox="1"/>
          <p:nvPr/>
        </p:nvSpPr>
        <p:spPr>
          <a:xfrm>
            <a:off x="7409251" y="3946137"/>
            <a:ext cx="10252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Common Item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335D86C1-68C0-4380-95A1-A033C5ECEE9D}"/>
              </a:ext>
            </a:extLst>
          </p:cNvPr>
          <p:cNvSpPr txBox="1"/>
          <p:nvPr/>
        </p:nvSpPr>
        <p:spPr>
          <a:xfrm>
            <a:off x="3639167" y="2277615"/>
            <a:ext cx="980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100" dirty="0" err="1">
                <a:latin typeface="HelveticaNeue MediumCond"/>
              </a:rPr>
              <a:t>AEROMOD</a:t>
            </a:r>
            <a:r>
              <a:rPr lang="en-US" sz="1100" dirty="0">
                <a:latin typeface="HelveticaNeue MediumCond"/>
              </a:rPr>
              <a:t>:</a:t>
            </a:r>
          </a:p>
        </p:txBody>
      </p:sp>
      <p:sp>
        <p:nvSpPr>
          <p:cNvPr id="69" name="TextBox 59">
            <a:extLst>
              <a:ext uri="{FF2B5EF4-FFF2-40B4-BE49-F238E27FC236}">
                <a16:creationId xmlns:a16="http://schemas.microsoft.com/office/drawing/2014/main" xmlns="" id="{53D82FE4-8064-4DC8-AB0C-5FDBBDF53283}"/>
              </a:ext>
            </a:extLst>
          </p:cNvPr>
          <p:cNvSpPr txBox="1"/>
          <p:nvPr/>
        </p:nvSpPr>
        <p:spPr>
          <a:xfrm>
            <a:off x="2472182" y="1858117"/>
            <a:ext cx="1027380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 Neue Light" charset="0"/>
                <a:ea typeface="+mn-ea"/>
                <a:cs typeface="+mn-cs"/>
              </a:defRPr>
            </a:lvl1pPr>
            <a:lvl2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 Neue Light" charset="0"/>
                <a:ea typeface="+mn-ea"/>
                <a:cs typeface="+mn-cs"/>
              </a:defRPr>
            </a:lvl2pPr>
            <a:lvl3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 Neue Light" charset="0"/>
                <a:ea typeface="+mn-ea"/>
                <a:cs typeface="+mn-cs"/>
              </a:defRPr>
            </a:lvl3pPr>
            <a:lvl4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 Neue Light" charset="0"/>
                <a:ea typeface="+mn-ea"/>
                <a:cs typeface="+mn-cs"/>
              </a:defRPr>
            </a:lvl4pPr>
            <a:lvl5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 Neue Light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Helvetica Neue Light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Helvetica Neue Light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Helvetica Neue Light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Helvetica Neue Light" charset="0"/>
                <a:ea typeface="+mn-ea"/>
                <a:cs typeface="+mn-cs"/>
              </a:defRPr>
            </a:lvl9pPr>
          </a:lstStyle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WWTP-2</a:t>
            </a:r>
          </a:p>
        </p:txBody>
      </p:sp>
      <p:sp>
        <p:nvSpPr>
          <p:cNvPr id="63" name="Right Arrow 45">
            <a:extLst>
              <a:ext uri="{FF2B5EF4-FFF2-40B4-BE49-F238E27FC236}">
                <a16:creationId xmlns:a16="http://schemas.microsoft.com/office/drawing/2014/main" xmlns="" id="{1B74722E-BA6D-42F5-BBF3-BABD5EAF5387}"/>
              </a:ext>
            </a:extLst>
          </p:cNvPr>
          <p:cNvSpPr/>
          <p:nvPr/>
        </p:nvSpPr>
        <p:spPr bwMode="auto">
          <a:xfrm rot="10800000">
            <a:off x="4837950" y="3223244"/>
            <a:ext cx="1853983" cy="95373"/>
          </a:xfrm>
          <a:prstGeom prst="rightArrow">
            <a:avLst/>
          </a:prstGeom>
          <a:solidFill>
            <a:srgbClr val="ABA59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55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76BC93-544A-4DD3-8075-4F9068DF7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55" y="237378"/>
            <a:ext cx="7711125" cy="675143"/>
          </a:xfrm>
        </p:spPr>
        <p:txBody>
          <a:bodyPr/>
          <a:lstStyle/>
          <a:p>
            <a:r>
              <a:rPr lang="en-US" dirty="0"/>
              <a:t>Outfall Modifications Included – Location Request to DNR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EFD009-2D89-46A1-B0A7-8D567942E0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r="11909"/>
          <a:stretch/>
        </p:blipFill>
        <p:spPr>
          <a:xfrm>
            <a:off x="1167413" y="828901"/>
            <a:ext cx="7215051" cy="5807597"/>
          </a:xfrm>
          <a:prstGeom prst="rect">
            <a:avLst/>
          </a:prstGeom>
        </p:spPr>
      </p:pic>
      <p:pic>
        <p:nvPicPr>
          <p:cNvPr id="13" name="Picture 12" descr="A bird standing on a rock&#10;&#10;Description automatically generated">
            <a:extLst>
              <a:ext uri="{FF2B5EF4-FFF2-40B4-BE49-F238E27FC236}">
                <a16:creationId xmlns:a16="http://schemas.microsoft.com/office/drawing/2014/main" xmlns="" id="{3B6F421F-1550-402F-9113-2DA0F57AA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13" y="4286584"/>
            <a:ext cx="2601978" cy="1951484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60F5A722-D9C7-4B9A-8ECA-7FC85D4C25A1}"/>
              </a:ext>
            </a:extLst>
          </p:cNvPr>
          <p:cNvSpPr/>
          <p:nvPr/>
        </p:nvSpPr>
        <p:spPr bwMode="auto">
          <a:xfrm rot="10800000">
            <a:off x="6975035" y="1976571"/>
            <a:ext cx="395925" cy="2307146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A743A79-A3F0-4528-B78C-4606666870D3}"/>
              </a:ext>
            </a:extLst>
          </p:cNvPr>
          <p:cNvSpPr/>
          <p:nvPr/>
        </p:nvSpPr>
        <p:spPr bwMode="auto">
          <a:xfrm>
            <a:off x="6350986" y="4286583"/>
            <a:ext cx="2581606" cy="1954351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55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55" y="330431"/>
            <a:ext cx="8122102" cy="675143"/>
          </a:xfrm>
        </p:spPr>
        <p:txBody>
          <a:bodyPr/>
          <a:lstStyle/>
          <a:p>
            <a:r>
              <a:rPr lang="en-US" dirty="0"/>
              <a:t>Biological Treatment Alternatives – Opinion of Capital Costs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A2996BE9-42A2-4DA9-BBE8-A8622C719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620032"/>
              </p:ext>
            </p:extLst>
          </p:nvPr>
        </p:nvGraphicFramePr>
        <p:xfrm>
          <a:off x="648518" y="1659273"/>
          <a:ext cx="7562576" cy="1107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45996">
                  <a:extLst>
                    <a:ext uri="{9D8B030D-6E8A-4147-A177-3AD203B41FA5}">
                      <a16:colId xmlns:a16="http://schemas.microsoft.com/office/drawing/2014/main" xmlns="" val="3213034272"/>
                    </a:ext>
                  </a:extLst>
                </a:gridCol>
                <a:gridCol w="4214995">
                  <a:extLst>
                    <a:ext uri="{9D8B030D-6E8A-4147-A177-3AD203B41FA5}">
                      <a16:colId xmlns:a16="http://schemas.microsoft.com/office/drawing/2014/main" xmlns="" val="2967234409"/>
                    </a:ext>
                  </a:extLst>
                </a:gridCol>
                <a:gridCol w="1801585">
                  <a:extLst>
                    <a:ext uri="{9D8B030D-6E8A-4147-A177-3AD203B41FA5}">
                      <a16:colId xmlns:a16="http://schemas.microsoft.com/office/drawing/2014/main" xmlns="" val="41566330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61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WWTP-1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Blowers, Diffusers, Clarifiers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$7,349,000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29972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WWTP-2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Aero-Mod Treatment Unit, New Blowers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$6,047,000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9439412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6DD722-6536-4076-BA2D-759DEA536953}"/>
              </a:ext>
            </a:extLst>
          </p:cNvPr>
          <p:cNvSpPr txBox="1"/>
          <p:nvPr/>
        </p:nvSpPr>
        <p:spPr>
          <a:xfrm>
            <a:off x="578776" y="2851688"/>
            <a:ext cx="7741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800" dirty="0">
                <a:latin typeface="HelveticaNeue MediumCond"/>
              </a:rPr>
              <a:t>Note:  Does not include </a:t>
            </a:r>
            <a:r>
              <a:rPr lang="en-US" sz="1800" dirty="0" smtClean="0">
                <a:latin typeface="HelveticaNeue MediumCond"/>
              </a:rPr>
              <a:t>cost for common items of $1,694,000.</a:t>
            </a:r>
            <a:endParaRPr lang="en-US" sz="1800" dirty="0">
              <a:latin typeface="HelveticaNeue MediumCond"/>
            </a:endParaRPr>
          </a:p>
          <a:p>
            <a:pPr algn="l">
              <a:buClr>
                <a:srgbClr val="94A545"/>
              </a:buClr>
              <a:buSzPct val="150000"/>
            </a:pPr>
            <a:r>
              <a:rPr lang="en-US" sz="1800" dirty="0">
                <a:latin typeface="HelveticaNeue MediumCond"/>
              </a:rPr>
              <a:t>           Includes Contingencies and Engineering. </a:t>
            </a:r>
          </a:p>
        </p:txBody>
      </p:sp>
    </p:spTree>
    <p:extLst>
      <p:ext uri="{BB962C8B-B14F-4D97-AF65-F5344CB8AC3E}">
        <p14:creationId xmlns:p14="http://schemas.microsoft.com/office/powerpoint/2010/main" val="305919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B5CD29-F8AE-4524-B7B8-50023FA52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16" y="983211"/>
            <a:ext cx="7632854" cy="5596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174490"/>
            <a:ext cx="8482818" cy="675143"/>
          </a:xfrm>
        </p:spPr>
        <p:txBody>
          <a:bodyPr/>
          <a:lstStyle/>
          <a:p>
            <a:r>
              <a:rPr lang="en-US" dirty="0"/>
              <a:t>Recommended Plan Proposed Improvements – WWTP-2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FE44B15-8365-4221-88EA-C237656BCE3C}"/>
              </a:ext>
            </a:extLst>
          </p:cNvPr>
          <p:cNvSpPr txBox="1"/>
          <p:nvPr/>
        </p:nvSpPr>
        <p:spPr>
          <a:xfrm>
            <a:off x="6116268" y="6364380"/>
            <a:ext cx="15680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800" dirty="0">
                <a:latin typeface="HelveticaNeue MediumCond"/>
              </a:rPr>
              <a:t>Source: Marathon County GIS</a:t>
            </a:r>
          </a:p>
        </p:txBody>
      </p:sp>
    </p:spTree>
    <p:extLst>
      <p:ext uri="{BB962C8B-B14F-4D97-AF65-F5344CB8AC3E}">
        <p14:creationId xmlns:p14="http://schemas.microsoft.com/office/powerpoint/2010/main" val="29154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0999" y="914400"/>
            <a:ext cx="8391525" cy="2514600"/>
          </a:xfrm>
          <a:solidFill>
            <a:srgbClr val="7F88B4"/>
          </a:solidFill>
        </p:spPr>
        <p:txBody>
          <a:bodyPr/>
          <a:lstStyle/>
          <a:p>
            <a:pPr algn="l" eaLnBrk="1" hangingPunct="1">
              <a:lnSpc>
                <a:spcPct val="138000"/>
              </a:lnSpc>
            </a:pPr>
            <a:r>
              <a:rPr lang="en-US" baseline="30000" dirty="0">
                <a:solidFill>
                  <a:srgbClr val="000000"/>
                </a:solidFill>
                <a:latin typeface="HelveticaNeue-Light" charset="0"/>
              </a:rPr>
              <a:t/>
            </a:r>
            <a:br>
              <a:rPr lang="en-US" baseline="30000" dirty="0">
                <a:solidFill>
                  <a:srgbClr val="000000"/>
                </a:solidFill>
                <a:latin typeface="HelveticaNeue-Light" charset="0"/>
              </a:rPr>
            </a:br>
            <a:endParaRPr lang="en-US" baseline="30000" dirty="0">
              <a:solidFill>
                <a:srgbClr val="000000"/>
              </a:solidFill>
              <a:latin typeface="HelveticaNeue-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893" y="394797"/>
            <a:ext cx="8192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atin typeface="HelveticaNeue MediumCond"/>
              </a:rPr>
              <a:t>Strand Associates, Inc.</a:t>
            </a:r>
            <a:r>
              <a:rPr lang="en-US" sz="2000" b="1" baseline="30000" dirty="0">
                <a:latin typeface="HelveticaNeue MediumCond"/>
              </a:rPr>
              <a:t>®</a:t>
            </a:r>
            <a:r>
              <a:rPr lang="en-US" sz="2000" b="1" dirty="0">
                <a:latin typeface="HelveticaNeue MediumCond"/>
              </a:rPr>
              <a:t>  </a:t>
            </a:r>
            <a:r>
              <a:rPr lang="en-US" sz="2600" b="1" dirty="0">
                <a:latin typeface="HelveticaNeue MediumCond"/>
              </a:rPr>
              <a:t>(      )</a:t>
            </a:r>
            <a:endParaRPr lang="en-US" sz="2600" b="1" baseline="30000" dirty="0">
              <a:latin typeface="HelveticaNeue MediumCo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367" y="1475687"/>
            <a:ext cx="8192430" cy="43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2600" dirty="0">
                <a:solidFill>
                  <a:schemeClr val="bg1"/>
                </a:solidFill>
                <a:latin typeface="Helvetica Neue Light"/>
              </a:rPr>
              <a:t>Wastewater Treatment Plant Facilities Planning Update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893" y="3706539"/>
            <a:ext cx="81924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00" b="1" dirty="0">
                <a:solidFill>
                  <a:schemeClr val="bg2"/>
                </a:solidFill>
                <a:latin typeface="HelveticaNeue MediumCond"/>
              </a:rPr>
              <a:t>Village of Marathon City Utility Commission and Village Board</a:t>
            </a:r>
          </a:p>
          <a:p>
            <a:pPr algn="l"/>
            <a:r>
              <a:rPr lang="en-US" sz="1900" b="1" dirty="0">
                <a:solidFill>
                  <a:schemeClr val="bg2"/>
                </a:solidFill>
                <a:latin typeface="HelveticaNeue MediumCond"/>
              </a:rPr>
              <a:t>April 9, 2020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4"/>
          <a:stretch/>
        </p:blipFill>
        <p:spPr>
          <a:xfrm>
            <a:off x="3870960" y="466529"/>
            <a:ext cx="548640" cy="315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292AB5C-EE8F-4EE4-9927-B92B32D5D0B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4661187"/>
            <a:ext cx="2696028" cy="1978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E6E2D0-4EE6-491E-AB1B-109850E1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15" y="330431"/>
            <a:ext cx="7707234" cy="675143"/>
          </a:xfrm>
        </p:spPr>
        <p:txBody>
          <a:bodyPr/>
          <a:lstStyle/>
          <a:p>
            <a:r>
              <a:rPr lang="en-US" dirty="0"/>
              <a:t>Opinion of Capital Costs</a:t>
            </a:r>
            <a:endParaRPr lang="en-US" dirty="0">
              <a:highlight>
                <a:srgbClr val="FFFF00"/>
              </a:highlight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DFD8ED3E-DC34-4EE7-8435-17D7782C3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015598"/>
              </p:ext>
            </p:extLst>
          </p:nvPr>
        </p:nvGraphicFramePr>
        <p:xfrm>
          <a:off x="1801169" y="1120847"/>
          <a:ext cx="5541661" cy="548640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4127863">
                  <a:extLst>
                    <a:ext uri="{9D8B030D-6E8A-4147-A177-3AD203B41FA5}">
                      <a16:colId xmlns:a16="http://schemas.microsoft.com/office/drawing/2014/main" xmlns="" val="1241131137"/>
                    </a:ext>
                  </a:extLst>
                </a:gridCol>
                <a:gridCol w="1413798">
                  <a:extLst>
                    <a:ext uri="{9D8B030D-6E8A-4147-A177-3AD203B41FA5}">
                      <a16:colId xmlns:a16="http://schemas.microsoft.com/office/drawing/2014/main" xmlns="" val="1641323634"/>
                    </a:ext>
                  </a:extLst>
                </a:gridCol>
              </a:tblGrid>
              <a:tr h="1063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212782231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Influent Screening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$239,000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972492638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Screening Room Improvements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$42,000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739918946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Grit Removal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$99,000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007315472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Influent and Effluent Samplers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$18,000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234564790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Effluent Pipe, Outfall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$87,000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626034610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Scum and Drain Pumps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$39,000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373815553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Sludge Thickening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$27,000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188121220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GBT Feed Pump, TWAS Pumps, WAS Tank Aeration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$111,000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149472681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 Water System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71056215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Building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$181,000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941020802"/>
                  </a:ext>
                </a:extLst>
              </a:tr>
              <a:tr h="180753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SCADA-Software, PCs, Lift Station and Water System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$200,000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678690925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Aero-Mod Equipment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$992,000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28023095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$205,000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08815461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Concrete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$935,000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877470957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Excavation and site work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$269,000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342994181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Demolition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$200,000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198555648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Influent Pumping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$225,000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836446695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Phosphorus Removal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$162,000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78741960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Digested Sludge Pumps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$42,000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144025189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Disinfection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$246,000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65519683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Control and Blower Building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$195,000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51444413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Mechanical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$128,000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646052830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$327,000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190907895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00231963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$5,026,000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259784511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Contractor GCs (10%)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$503,000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131562060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 Construction Cost Opinion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$5,529,000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850656172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Contingencies (25%) and Engineering Services (15%)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$2,212,000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381812774"/>
                  </a:ext>
                </a:extLst>
              </a:tr>
              <a:tr h="106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Capital Costs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$7,741,000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794719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EFAF75F-37AE-4152-B60B-59A2F65E9395}"/>
              </a:ext>
            </a:extLst>
          </p:cNvPr>
          <p:cNvSpPr/>
          <p:nvPr/>
        </p:nvSpPr>
        <p:spPr bwMode="auto">
          <a:xfrm>
            <a:off x="1801168" y="1306287"/>
            <a:ext cx="5541661" cy="2002970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FA14B10-EC00-4A5E-97F6-AB41D4DDA275}"/>
              </a:ext>
            </a:extLst>
          </p:cNvPr>
          <p:cNvSpPr/>
          <p:nvPr/>
        </p:nvSpPr>
        <p:spPr bwMode="auto">
          <a:xfrm>
            <a:off x="1801168" y="3309257"/>
            <a:ext cx="5541661" cy="2242456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96DDE61-984D-41D4-949A-7D042C2FAB25}"/>
              </a:ext>
            </a:extLst>
          </p:cNvPr>
          <p:cNvGrpSpPr/>
          <p:nvPr/>
        </p:nvGrpSpPr>
        <p:grpSpPr>
          <a:xfrm>
            <a:off x="494660" y="4210367"/>
            <a:ext cx="1016625" cy="370555"/>
            <a:chOff x="547109" y="3864047"/>
            <a:chExt cx="1016625" cy="37055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590B6F2C-9C63-483F-AD97-BF68D4ED34FE}"/>
                </a:ext>
              </a:extLst>
            </p:cNvPr>
            <p:cNvSpPr/>
            <p:nvPr/>
          </p:nvSpPr>
          <p:spPr bwMode="auto">
            <a:xfrm>
              <a:off x="547110" y="3864047"/>
              <a:ext cx="1016624" cy="370555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Neue Light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6EEDD15-891E-46F8-9BA0-9887942924E4}"/>
                </a:ext>
              </a:extLst>
            </p:cNvPr>
            <p:cNvSpPr txBox="1"/>
            <p:nvPr/>
          </p:nvSpPr>
          <p:spPr>
            <a:xfrm>
              <a:off x="547109" y="3880047"/>
              <a:ext cx="10166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rgbClr val="94A545"/>
                </a:buClr>
                <a:buSzPct val="150000"/>
              </a:pPr>
              <a:r>
                <a:rPr lang="en-US" sz="1600" dirty="0">
                  <a:latin typeface="HelveticaNeue MediumCond"/>
                </a:rPr>
                <a:t>WWTP-2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B65CE68-50F2-44C1-BCE9-B820A143B1B7}"/>
              </a:ext>
            </a:extLst>
          </p:cNvPr>
          <p:cNvGrpSpPr/>
          <p:nvPr/>
        </p:nvGrpSpPr>
        <p:grpSpPr>
          <a:xfrm>
            <a:off x="405484" y="1970200"/>
            <a:ext cx="1194979" cy="675143"/>
            <a:chOff x="368755" y="1607000"/>
            <a:chExt cx="1194979" cy="67514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4FEAD34-C570-47DD-AE93-25834692DA26}"/>
                </a:ext>
              </a:extLst>
            </p:cNvPr>
            <p:cNvSpPr/>
            <p:nvPr/>
          </p:nvSpPr>
          <p:spPr bwMode="auto">
            <a:xfrm>
              <a:off x="368755" y="1607000"/>
              <a:ext cx="1194979" cy="675143"/>
            </a:xfrm>
            <a:prstGeom prst="rect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Neue Light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6BC55BB-6DED-4F6F-B860-71338E23AE0C}"/>
                </a:ext>
              </a:extLst>
            </p:cNvPr>
            <p:cNvSpPr txBox="1"/>
            <p:nvPr/>
          </p:nvSpPr>
          <p:spPr>
            <a:xfrm>
              <a:off x="480692" y="1652183"/>
              <a:ext cx="10743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rgbClr val="94A545"/>
                </a:buClr>
                <a:buSzPct val="150000"/>
              </a:pPr>
              <a:r>
                <a:rPr lang="en-US" sz="1600" dirty="0">
                  <a:latin typeface="HelveticaNeue MediumCond"/>
                </a:rPr>
                <a:t>Common </a:t>
              </a:r>
            </a:p>
            <a:p>
              <a:pPr algn="l">
                <a:buClr>
                  <a:srgbClr val="94A545"/>
                </a:buClr>
                <a:buSzPct val="150000"/>
              </a:pPr>
              <a:r>
                <a:rPr lang="en-US" sz="1600" dirty="0">
                  <a:latin typeface="HelveticaNeue MediumCond"/>
                </a:rPr>
                <a:t>Elements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93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E58133E-43A0-4570-9590-1A741ADB7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97" y="1442302"/>
            <a:ext cx="7556635" cy="45420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50A38E8B-E5EC-41A5-9F79-39E40DB0A122}"/>
              </a:ext>
            </a:extLst>
          </p:cNvPr>
          <p:cNvSpPr txBox="1">
            <a:spLocks/>
          </p:cNvSpPr>
          <p:nvPr/>
        </p:nvSpPr>
        <p:spPr>
          <a:xfrm>
            <a:off x="786241" y="371935"/>
            <a:ext cx="7980540" cy="80781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</a:rPr>
              <a:t>Contingency Amount Decreases as Definition of Project Increases</a:t>
            </a:r>
            <a:endParaRPr kumimoji="0" lang="en-US" sz="2308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Helvetica Neue Ligh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DFFD157-0454-49F1-9B50-F2D5EFC6BECB}"/>
              </a:ext>
            </a:extLst>
          </p:cNvPr>
          <p:cNvSpPr txBox="1"/>
          <p:nvPr/>
        </p:nvSpPr>
        <p:spPr>
          <a:xfrm>
            <a:off x="2017586" y="4847073"/>
            <a:ext cx="113388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  <a:prstDash val="solid"/>
                </a:ln>
                <a:solidFill>
                  <a:srgbClr val="000000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Helvetica Neue Light" charset="0"/>
                <a:ea typeface="+mn-ea"/>
                <a:cs typeface="+mn-cs"/>
              </a:rPr>
              <a:t>Increasing Project Definition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24204B7C-016C-4778-AF58-23E36A51DFD2}"/>
              </a:ext>
            </a:extLst>
          </p:cNvPr>
          <p:cNvSpPr/>
          <p:nvPr/>
        </p:nvSpPr>
        <p:spPr bwMode="auto">
          <a:xfrm>
            <a:off x="3319975" y="5000200"/>
            <a:ext cx="2602838" cy="41549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CAD4F3-F71A-4469-AB97-031C9042C017}"/>
              </a:ext>
            </a:extLst>
          </p:cNvPr>
          <p:cNvSpPr txBox="1"/>
          <p:nvPr/>
        </p:nvSpPr>
        <p:spPr>
          <a:xfrm>
            <a:off x="2785399" y="2184288"/>
            <a:ext cx="2152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Facility Planning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C38F979-AC32-4A3E-8D1B-B7496FEE69B2}"/>
              </a:ext>
            </a:extLst>
          </p:cNvPr>
          <p:cNvSpPr txBox="1"/>
          <p:nvPr/>
        </p:nvSpPr>
        <p:spPr>
          <a:xfrm>
            <a:off x="4053901" y="2879429"/>
            <a:ext cx="2152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60% Design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5A48B2-40F7-4B16-9076-EEA4642E16A2}"/>
              </a:ext>
            </a:extLst>
          </p:cNvPr>
          <p:cNvSpPr txBox="1"/>
          <p:nvPr/>
        </p:nvSpPr>
        <p:spPr>
          <a:xfrm>
            <a:off x="5176906" y="3531783"/>
            <a:ext cx="2152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90% 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7A850C-7CC4-422F-8E2A-239A37BA43E9}"/>
              </a:ext>
            </a:extLst>
          </p:cNvPr>
          <p:cNvSpPr txBox="1"/>
          <p:nvPr/>
        </p:nvSpPr>
        <p:spPr>
          <a:xfrm>
            <a:off x="6424264" y="4184137"/>
            <a:ext cx="2152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Bidding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C64643C-C0A8-4705-A115-956CA167580C}"/>
              </a:ext>
            </a:extLst>
          </p:cNvPr>
          <p:cNvSpPr txBox="1"/>
          <p:nvPr/>
        </p:nvSpPr>
        <p:spPr>
          <a:xfrm>
            <a:off x="6121848" y="4916744"/>
            <a:ext cx="2152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600" dirty="0">
                <a:latin typeface="HelveticaNeue MediumCond"/>
              </a:rPr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32988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380" y="67355"/>
            <a:ext cx="7772400" cy="675143"/>
          </a:xfrm>
        </p:spPr>
        <p:txBody>
          <a:bodyPr/>
          <a:lstStyle/>
          <a:p>
            <a:r>
              <a:rPr lang="en-US" sz="2000" dirty="0"/>
              <a:t>Financial Overview – Wastewater Facilities Plan 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282892"/>
              </p:ext>
            </p:extLst>
          </p:nvPr>
        </p:nvGraphicFramePr>
        <p:xfrm>
          <a:off x="1561079" y="601500"/>
          <a:ext cx="6340047" cy="5334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988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1181">
                  <a:extLst>
                    <a:ext uri="{9D8B030D-6E8A-4147-A177-3AD203B41FA5}">
                      <a16:colId xmlns:a16="http://schemas.microsoft.com/office/drawing/2014/main" xmlns="" val="2796559038"/>
                    </a:ext>
                  </a:extLst>
                </a:gridCol>
              </a:tblGrid>
              <a:tr h="770095">
                <a:tc>
                  <a:txBody>
                    <a:bodyPr/>
                    <a:lstStyle/>
                    <a:p>
                      <a:endParaRPr lang="en-US" sz="1600" dirty="0">
                        <a:latin typeface="HelveticaNeue MediumCond"/>
                      </a:endParaRPr>
                    </a:p>
                    <a:p>
                      <a:r>
                        <a:rPr lang="en-US" sz="1600" dirty="0">
                          <a:latin typeface="HelveticaNeue MediumCond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Cost with ~96% Parallel Cost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374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Opinion of Total Project Cost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HelveticaNeue MediumCond"/>
                        </a:rPr>
                        <a:t>$7,741,000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3743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HelveticaNeue MediumCond"/>
                        </a:rPr>
                        <a:t>CWF</a:t>
                      </a:r>
                      <a:r>
                        <a:rPr lang="en-US" sz="1600" dirty="0">
                          <a:latin typeface="HelveticaNeue MediumCond"/>
                        </a:rPr>
                        <a:t> Principal Forgiveness 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HelveticaNeue MediumCond"/>
                        </a:rPr>
                        <a:t>($858,000)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191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Parallel Cost Contribution – Marathon Cheese (</a:t>
                      </a:r>
                      <a:r>
                        <a:rPr lang="en-US" sz="1600" dirty="0" err="1">
                          <a:latin typeface="HelveticaNeue MediumCond"/>
                        </a:rPr>
                        <a:t>est</a:t>
                      </a:r>
                      <a:r>
                        <a:rPr lang="en-US" sz="1600" dirty="0">
                          <a:latin typeface="HelveticaNeue MediumCond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HelveticaNeue MediumCond"/>
                        </a:rPr>
                        <a:t>($310,000)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8905824"/>
                  </a:ext>
                </a:extLst>
              </a:tr>
              <a:tr h="31374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Resultant Loan 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HelveticaNeue MediumCond"/>
                        </a:rPr>
                        <a:t>$6,573,000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374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Neue MediumCond"/>
                        </a:rPr>
                        <a:t>Projected </a:t>
                      </a:r>
                      <a:r>
                        <a:rPr lang="en-US" sz="1600" dirty="0">
                          <a:latin typeface="HelveticaNeue MediumCond"/>
                        </a:rPr>
                        <a:t>Loan</a:t>
                      </a:r>
                      <a:r>
                        <a:rPr lang="en-US" sz="1600" baseline="0" dirty="0">
                          <a:latin typeface="HelveticaNeue MediumCond"/>
                        </a:rPr>
                        <a:t> </a:t>
                      </a:r>
                      <a:r>
                        <a:rPr lang="en-US" sz="1600" baseline="0" dirty="0" smtClean="0">
                          <a:latin typeface="HelveticaNeue MediumCond"/>
                        </a:rPr>
                        <a:t>Rate (pending market changes)</a:t>
                      </a:r>
                      <a:endParaRPr lang="en-US" sz="1600" dirty="0">
                        <a:latin typeface="HelveticaNeue MediumC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HelveticaNeue MediumCond"/>
                        </a:rPr>
                        <a:t>1.65%</a:t>
                      </a:r>
                      <a:endParaRPr lang="en-US" sz="1600" dirty="0">
                        <a:latin typeface="HelveticaNeue MediumC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374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Estimated Annual Debt</a:t>
                      </a:r>
                      <a:r>
                        <a:rPr lang="en-US" sz="1600" baseline="0" dirty="0">
                          <a:latin typeface="HelveticaNeue MediumCond"/>
                        </a:rPr>
                        <a:t> Service Payment</a:t>
                      </a:r>
                      <a:endParaRPr lang="en-US" sz="1600" dirty="0">
                        <a:latin typeface="HelveticaNeue MediumC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HelveticaNeue MediumCond"/>
                        </a:rPr>
                        <a:t>$388,500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374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Debt Coverage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HelveticaNeue MediumCond"/>
                        </a:rPr>
                        <a:t>$39,000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374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Existing Sewer Utility 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HelveticaNeue MediumCond"/>
                        </a:rPr>
                        <a:t>$416,000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374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Anticipated Reduction in Operating Expenses*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HelveticaNeue MediumCond"/>
                        </a:rPr>
                        <a:t>($30,000)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8623474"/>
                  </a:ext>
                </a:extLst>
              </a:tr>
              <a:tr h="31374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Debt Retirement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HelveticaNeue MediumCond"/>
                        </a:rPr>
                        <a:t>($124,000)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59632831"/>
                  </a:ext>
                </a:extLst>
              </a:tr>
              <a:tr h="54191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Future Utility Expenditures with New Debt and Operating 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HelveticaNeue MediumCond"/>
                        </a:rPr>
                        <a:t>$689,500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95121557"/>
                  </a:ext>
                </a:extLst>
              </a:tr>
              <a:tr h="31374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Required Increase in Sewer Utility Revenue**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HelveticaNeue MediumCond"/>
                        </a:rPr>
                        <a:t>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6156592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61079" y="5961633"/>
            <a:ext cx="683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200" dirty="0">
                <a:latin typeface="HelveticaNeue MediumCond"/>
              </a:rPr>
              <a:t>*Conservative estimate; savings could be greater for less NG use, less maintenance, fewer components for replacement/repair, etc.  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200" dirty="0">
                <a:latin typeface="HelveticaNeue MediumCond"/>
              </a:rPr>
              <a:t>**Rate increase may be phased in until loan repayment </a:t>
            </a:r>
            <a:r>
              <a:rPr lang="en-US" sz="1200" dirty="0" smtClean="0">
                <a:latin typeface="HelveticaNeue MediumCond"/>
              </a:rPr>
              <a:t>starts. </a:t>
            </a:r>
            <a:endParaRPr lang="en-US" sz="1200" dirty="0">
              <a:latin typeface="HelveticaNeue MediumCond"/>
            </a:endParaRPr>
          </a:p>
        </p:txBody>
      </p:sp>
    </p:spTree>
    <p:extLst>
      <p:ext uri="{BB962C8B-B14F-4D97-AF65-F5344CB8AC3E}">
        <p14:creationId xmlns:p14="http://schemas.microsoft.com/office/powerpoint/2010/main" val="193263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206A55-E028-438A-A5D1-D2BA5F25B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973" y="920441"/>
            <a:ext cx="8273027" cy="675143"/>
          </a:xfrm>
        </p:spPr>
        <p:txBody>
          <a:bodyPr/>
          <a:lstStyle/>
          <a:p>
            <a:r>
              <a:rPr lang="en-US" dirty="0"/>
              <a:t>Other Options – Phasing Project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200" dirty="0"/>
              <a:t>Aero-Mod Option not Practical with Phased Approach</a:t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>Phasing for WWTP-1 Alternative: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52CE53-1329-4258-919C-42B4875B4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8296"/>
            <a:ext cx="7772400" cy="4432738"/>
          </a:xfrm>
        </p:spPr>
        <p:txBody>
          <a:bodyPr/>
          <a:lstStyle/>
          <a:p>
            <a:r>
              <a:rPr lang="en-US" dirty="0"/>
              <a:t>Scenario 1 – Fulfill </a:t>
            </a:r>
            <a:r>
              <a:rPr lang="en-US" dirty="0" err="1"/>
              <a:t>DNR</a:t>
            </a:r>
            <a:r>
              <a:rPr lang="en-US" dirty="0"/>
              <a:t> Compliance Agreement + SCADA</a:t>
            </a:r>
          </a:p>
          <a:p>
            <a:pPr lvl="1"/>
            <a:r>
              <a:rPr lang="en-US" dirty="0"/>
              <a:t>Concept requires vetting with DNR</a:t>
            </a:r>
          </a:p>
          <a:p>
            <a:pPr lvl="1"/>
            <a:r>
              <a:rPr lang="en-US" dirty="0"/>
              <a:t>Probable Three-Phase Approach</a:t>
            </a:r>
          </a:p>
          <a:p>
            <a:pPr lvl="1"/>
            <a:r>
              <a:rPr lang="en-US" dirty="0"/>
              <a:t>Phase 1 cost = ~$1.1 million</a:t>
            </a:r>
          </a:p>
          <a:p>
            <a:r>
              <a:rPr lang="en-US" dirty="0"/>
              <a:t>Scenario 2 – “2-year solution”</a:t>
            </a:r>
          </a:p>
          <a:p>
            <a:pPr lvl="1"/>
            <a:r>
              <a:rPr lang="en-US" dirty="0"/>
              <a:t>Comply with </a:t>
            </a:r>
            <a:r>
              <a:rPr lang="en-US" dirty="0" err="1"/>
              <a:t>DNR</a:t>
            </a:r>
            <a:r>
              <a:rPr lang="en-US" dirty="0"/>
              <a:t>, fix short-list of highest priority issues</a:t>
            </a:r>
          </a:p>
          <a:p>
            <a:pPr lvl="1"/>
            <a:r>
              <a:rPr lang="en-US" dirty="0"/>
              <a:t>Two or three-phase approach</a:t>
            </a:r>
          </a:p>
          <a:p>
            <a:pPr lvl="1"/>
            <a:r>
              <a:rPr lang="en-US" dirty="0"/>
              <a:t>Phase 1 cost = ~$2.7 million, second project in ~5 years </a:t>
            </a:r>
          </a:p>
          <a:p>
            <a:pPr lvl="1"/>
            <a:r>
              <a:rPr lang="en-US" dirty="0"/>
              <a:t>Full review with Village needed</a:t>
            </a:r>
          </a:p>
          <a:p>
            <a:r>
              <a:rPr lang="en-US" dirty="0"/>
              <a:t>Scenario 3 – “5-year solution”</a:t>
            </a:r>
          </a:p>
          <a:p>
            <a:pPr lvl="1"/>
            <a:r>
              <a:rPr lang="en-US" dirty="0"/>
              <a:t>Comply with DNR, fix longer list of high priority issues</a:t>
            </a:r>
          </a:p>
          <a:p>
            <a:pPr lvl="1"/>
            <a:r>
              <a:rPr lang="en-US" dirty="0"/>
              <a:t>Probable two-phase approach</a:t>
            </a:r>
          </a:p>
          <a:p>
            <a:pPr lvl="1"/>
            <a:r>
              <a:rPr lang="en-US" dirty="0"/>
              <a:t>Phase 1 cost = ~$5.1 million</a:t>
            </a:r>
          </a:p>
          <a:p>
            <a:pPr lvl="1"/>
            <a:r>
              <a:rPr lang="en-US" dirty="0"/>
              <a:t>Full review with Village needed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Proposal_cover_colorbars">
            <a:extLst>
              <a:ext uri="{FF2B5EF4-FFF2-40B4-BE49-F238E27FC236}">
                <a16:creationId xmlns:a16="http://schemas.microsoft.com/office/drawing/2014/main" xmlns="" id="{D9916D54-060B-4E05-808E-95545D8C8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0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AA3CAC-71BC-48DF-A72A-06561391A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Phased Project Considerations and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A34D4C-E4AF-4245-A41D-FB3C4D8F3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04" y="1116599"/>
            <a:ext cx="7772400" cy="4114800"/>
          </a:xfrm>
        </p:spPr>
        <p:txBody>
          <a:bodyPr/>
          <a:lstStyle/>
          <a:p>
            <a:r>
              <a:rPr lang="en-US" dirty="0"/>
              <a:t>Costs of two projects always greater than one project</a:t>
            </a:r>
          </a:p>
          <a:p>
            <a:pPr lvl="1"/>
            <a:r>
              <a:rPr lang="en-US" dirty="0"/>
              <a:t>Inefficiencies from duplicated efforts in design, construction management, and permitting</a:t>
            </a:r>
          </a:p>
          <a:p>
            <a:pPr lvl="1"/>
            <a:r>
              <a:rPr lang="en-US" dirty="0"/>
              <a:t>Double bidding effort</a:t>
            </a:r>
          </a:p>
          <a:p>
            <a:pPr lvl="1"/>
            <a:r>
              <a:rPr lang="en-US" dirty="0"/>
              <a:t>Contractor’s mobilization and other general conditions</a:t>
            </a:r>
          </a:p>
          <a:p>
            <a:pPr lvl="1"/>
            <a:r>
              <a:rPr lang="en-US" dirty="0"/>
              <a:t>Inflation of building material and labor costs</a:t>
            </a:r>
          </a:p>
          <a:p>
            <a:r>
              <a:rPr lang="en-US" dirty="0"/>
              <a:t>Continued maintenance of old equipment</a:t>
            </a:r>
          </a:p>
          <a:p>
            <a:r>
              <a:rPr lang="en-US" dirty="0"/>
              <a:t>Increased potential for failures, permit violations</a:t>
            </a:r>
          </a:p>
          <a:p>
            <a:r>
              <a:rPr lang="en-US" dirty="0"/>
              <a:t>Potential for higher interest rates</a:t>
            </a:r>
          </a:p>
          <a:p>
            <a:r>
              <a:rPr lang="en-US" dirty="0"/>
              <a:t>Potential for loss of principal forgiveness, stimulus funding</a:t>
            </a:r>
          </a:p>
          <a:p>
            <a:r>
              <a:rPr lang="en-US" dirty="0"/>
              <a:t>Not replacing as much of facility as WWTP-2 alternative</a:t>
            </a:r>
          </a:p>
          <a:p>
            <a:pPr lvl="1"/>
            <a:r>
              <a:rPr lang="en-US" dirty="0"/>
              <a:t>Increased maintenance and potential for failures in remaining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60221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23862A-3771-47B6-A02F-52006543D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55" y="1448973"/>
            <a:ext cx="8579404" cy="426874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5793BD85-D7A4-4A99-B270-C2BD88305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55" y="217037"/>
            <a:ext cx="8201808" cy="675143"/>
          </a:xfrm>
        </p:spPr>
        <p:txBody>
          <a:bodyPr/>
          <a:lstStyle/>
          <a:p>
            <a:r>
              <a:rPr lang="en-US" dirty="0"/>
              <a:t>Phasing is Possible, but Results in Higher Total Project Costs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F14A00F0-E53E-415E-93D3-7D371C334F98}"/>
              </a:ext>
            </a:extLst>
          </p:cNvPr>
          <p:cNvSpPr txBox="1"/>
          <p:nvPr/>
        </p:nvSpPr>
        <p:spPr>
          <a:xfrm>
            <a:off x="1631852" y="2850466"/>
            <a:ext cx="4341934" cy="16002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Estimated</a:t>
            </a:r>
            <a:r>
              <a:rPr lang="en-US" sz="1400" baseline="0" dirty="0">
                <a:solidFill>
                  <a:schemeClr val="bg1"/>
                </a:solidFill>
              </a:rPr>
              <a:t> Combined Construction Cost = ~$9,900,000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C438F47C-9AFA-4BD7-B33B-86EC120C5BCC}"/>
              </a:ext>
            </a:extLst>
          </p:cNvPr>
          <p:cNvSpPr txBox="1"/>
          <p:nvPr/>
        </p:nvSpPr>
        <p:spPr>
          <a:xfrm>
            <a:off x="872205" y="4124071"/>
            <a:ext cx="4341934" cy="16002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Estimated</a:t>
            </a:r>
            <a:r>
              <a:rPr lang="en-US" sz="1400" baseline="0" dirty="0">
                <a:solidFill>
                  <a:schemeClr val="bg1"/>
                </a:solidFill>
              </a:rPr>
              <a:t> Construction Cost = ~$9,000,000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3CF1A394-0EC5-4F6C-A477-223C825F9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154" y="949686"/>
            <a:ext cx="7772400" cy="675143"/>
          </a:xfrm>
        </p:spPr>
        <p:txBody>
          <a:bodyPr/>
          <a:lstStyle/>
          <a:p>
            <a:r>
              <a:rPr lang="en-US" dirty="0"/>
              <a:t>WWTP-1 Alternative: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97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F34F77-3FF8-4122-B158-D0E0E7FDC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Options Will be Identified to Minimize Costs to Ratepayers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EFFCC9-F6DE-418C-A8B3-C8F1A2470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486" y="1108129"/>
            <a:ext cx="7772400" cy="4501642"/>
          </a:xfrm>
        </p:spPr>
        <p:txBody>
          <a:bodyPr/>
          <a:lstStyle/>
          <a:p>
            <a:r>
              <a:rPr lang="en-US" dirty="0"/>
              <a:t>Clean Water Fund</a:t>
            </a:r>
          </a:p>
          <a:p>
            <a:pPr lvl="1"/>
            <a:r>
              <a:rPr lang="en-US" dirty="0"/>
              <a:t>Low interest loans – 1.65%, 20 year term</a:t>
            </a:r>
          </a:p>
          <a:p>
            <a:pPr lvl="1"/>
            <a:r>
              <a:rPr lang="en-US" dirty="0"/>
              <a:t>Grants – Principal Forgiveness, General and Phosphorus Reduction</a:t>
            </a:r>
          </a:p>
          <a:p>
            <a:pPr lvl="2"/>
            <a:r>
              <a:rPr lang="en-US" dirty="0"/>
              <a:t>Regular PF - 15% project costs up to $750,000</a:t>
            </a:r>
          </a:p>
          <a:p>
            <a:pPr lvl="2"/>
            <a:r>
              <a:rPr lang="en-US" dirty="0"/>
              <a:t>Phosphorus PF – 50% of parallel cost up to $1 million</a:t>
            </a:r>
          </a:p>
          <a:p>
            <a:pPr lvl="1"/>
            <a:r>
              <a:rPr lang="en-US" dirty="0"/>
              <a:t>ITA and PERF have been filed; Project is on funding Priority List</a:t>
            </a:r>
          </a:p>
          <a:p>
            <a:pPr lvl="1"/>
            <a:r>
              <a:rPr lang="en-US" dirty="0"/>
              <a:t>Potential Stimulus funds via COVID-19 stimulus, On Project List</a:t>
            </a:r>
          </a:p>
          <a:p>
            <a:r>
              <a:rPr lang="en-US" dirty="0"/>
              <a:t>USDA Rural Development (Population &lt; 10,000)</a:t>
            </a:r>
          </a:p>
          <a:p>
            <a:pPr lvl="1"/>
            <a:r>
              <a:rPr lang="en-US" dirty="0"/>
              <a:t>Low interest loan; loan only rate 2.75%, term variable</a:t>
            </a:r>
          </a:p>
          <a:p>
            <a:pPr lvl="1"/>
            <a:r>
              <a:rPr lang="en-US" dirty="0"/>
              <a:t>Grants – </a:t>
            </a:r>
            <a:r>
              <a:rPr lang="en-US" dirty="0" err="1"/>
              <a:t>MHI</a:t>
            </a:r>
            <a:r>
              <a:rPr lang="en-US" dirty="0"/>
              <a:t> &lt; state </a:t>
            </a:r>
            <a:r>
              <a:rPr lang="en-US" dirty="0" err="1"/>
              <a:t>MHI</a:t>
            </a:r>
            <a:r>
              <a:rPr lang="en-US" dirty="0"/>
              <a:t> to qualify</a:t>
            </a:r>
          </a:p>
          <a:p>
            <a:pPr lvl="2"/>
            <a:r>
              <a:rPr lang="en-US" dirty="0"/>
              <a:t>Village </a:t>
            </a:r>
            <a:r>
              <a:rPr lang="en-US" dirty="0" err="1"/>
              <a:t>MHI</a:t>
            </a:r>
            <a:r>
              <a:rPr lang="en-US" dirty="0"/>
              <a:t> $59,028 &gt; state </a:t>
            </a:r>
            <a:r>
              <a:rPr lang="en-US" dirty="0" err="1"/>
              <a:t>MHI</a:t>
            </a:r>
            <a:r>
              <a:rPr lang="en-US" dirty="0"/>
              <a:t> $56,439 (census data)</a:t>
            </a:r>
          </a:p>
          <a:p>
            <a:r>
              <a:rPr lang="en-US" dirty="0"/>
              <a:t>Percentage of </a:t>
            </a:r>
            <a:r>
              <a:rPr lang="en-US" dirty="0" err="1"/>
              <a:t>MHI</a:t>
            </a:r>
            <a:r>
              <a:rPr lang="en-US" dirty="0"/>
              <a:t>:  </a:t>
            </a:r>
          </a:p>
          <a:p>
            <a:pPr lvl="1"/>
            <a:r>
              <a:rPr lang="en-US" dirty="0" err="1"/>
              <a:t>CWF</a:t>
            </a:r>
            <a:r>
              <a:rPr lang="en-US" dirty="0"/>
              <a:t> State Fiscal Year (</a:t>
            </a:r>
            <a:r>
              <a:rPr lang="en-US" dirty="0" err="1"/>
              <a:t>SFY</a:t>
            </a:r>
            <a:r>
              <a:rPr lang="en-US" dirty="0"/>
              <a:t>) 2021 </a:t>
            </a:r>
            <a:r>
              <a:rPr lang="en-US" dirty="0" err="1"/>
              <a:t>MHI</a:t>
            </a:r>
            <a:r>
              <a:rPr lang="en-US" dirty="0"/>
              <a:t> for Marathon City = $58,516</a:t>
            </a:r>
          </a:p>
          <a:p>
            <a:pPr lvl="1"/>
            <a:r>
              <a:rPr lang="en-US" dirty="0" err="1"/>
              <a:t>CWF</a:t>
            </a:r>
            <a:r>
              <a:rPr lang="en-US" dirty="0"/>
              <a:t> </a:t>
            </a:r>
            <a:r>
              <a:rPr lang="en-US" dirty="0" err="1"/>
              <a:t>SFY</a:t>
            </a:r>
            <a:r>
              <a:rPr lang="en-US" dirty="0"/>
              <a:t> 2021 </a:t>
            </a:r>
            <a:r>
              <a:rPr lang="en-US" dirty="0" err="1"/>
              <a:t>MHI</a:t>
            </a:r>
            <a:r>
              <a:rPr lang="en-US" dirty="0"/>
              <a:t> for Wisconsin = $56,759</a:t>
            </a:r>
          </a:p>
          <a:p>
            <a:pPr lvl="1"/>
            <a:r>
              <a:rPr lang="en-US" dirty="0"/>
              <a:t>For </a:t>
            </a:r>
            <a:r>
              <a:rPr lang="en-US" dirty="0" err="1"/>
              <a:t>CWF</a:t>
            </a:r>
            <a:r>
              <a:rPr lang="en-US" dirty="0"/>
              <a:t> hardship, </a:t>
            </a:r>
            <a:r>
              <a:rPr lang="en-US" dirty="0" err="1"/>
              <a:t>MHI</a:t>
            </a:r>
            <a:r>
              <a:rPr lang="en-US" dirty="0"/>
              <a:t> &lt; 80% state </a:t>
            </a:r>
            <a:r>
              <a:rPr lang="en-US" dirty="0" err="1"/>
              <a:t>MHI</a:t>
            </a:r>
            <a:r>
              <a:rPr lang="en-US" dirty="0"/>
              <a:t> required </a:t>
            </a:r>
          </a:p>
          <a:p>
            <a:pPr lvl="1"/>
            <a:r>
              <a:rPr lang="en-US" dirty="0"/>
              <a:t>Rate is 1.1% - 1.2% of </a:t>
            </a:r>
            <a:r>
              <a:rPr lang="en-US" dirty="0" err="1"/>
              <a:t>MHI</a:t>
            </a:r>
            <a:r>
              <a:rPr lang="en-US" dirty="0"/>
              <a:t> vs. 2.0% required for </a:t>
            </a:r>
            <a:r>
              <a:rPr lang="en-US" dirty="0" err="1"/>
              <a:t>WDNR</a:t>
            </a:r>
            <a:r>
              <a:rPr lang="en-US" dirty="0"/>
              <a:t> economic hardship variance</a:t>
            </a:r>
          </a:p>
          <a:p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89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154" y="274543"/>
            <a:ext cx="7772400" cy="675143"/>
          </a:xfrm>
        </p:spPr>
        <p:txBody>
          <a:bodyPr/>
          <a:lstStyle/>
          <a:p>
            <a:r>
              <a:rPr lang="en-US" dirty="0"/>
              <a:t>Sewer Rate Impact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154" y="949686"/>
            <a:ext cx="7772400" cy="675143"/>
          </a:xfrm>
        </p:spPr>
        <p:txBody>
          <a:bodyPr/>
          <a:lstStyle/>
          <a:p>
            <a:r>
              <a:rPr lang="en-US" dirty="0"/>
              <a:t>Sewer Rates (Residential):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4BB87C-F900-414E-B322-D32BDC431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56" y="2081414"/>
            <a:ext cx="7848985" cy="269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2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632" y="337575"/>
            <a:ext cx="7772400" cy="675143"/>
          </a:xfrm>
        </p:spPr>
        <p:txBody>
          <a:bodyPr/>
          <a:lstStyle/>
          <a:p>
            <a:r>
              <a:rPr lang="en-US" dirty="0"/>
              <a:t>Schedule That Includes No Phasing</a:t>
            </a:r>
          </a:p>
        </p:txBody>
      </p:sp>
      <p:pic>
        <p:nvPicPr>
          <p:cNvPr id="4" name="Picture 3" descr="Proposal_cover_colorb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077062"/>
              </p:ext>
            </p:extLst>
          </p:nvPr>
        </p:nvGraphicFramePr>
        <p:xfrm>
          <a:off x="1107345" y="1012718"/>
          <a:ext cx="7579455" cy="44152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192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1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96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Schedule</a:t>
                      </a:r>
                      <a:r>
                        <a:rPr lang="en-US" sz="1600" baseline="0" dirty="0">
                          <a:latin typeface="HelveticaNeue MediumCond"/>
                        </a:rPr>
                        <a:t> Date</a:t>
                      </a:r>
                      <a:endParaRPr lang="en-US" sz="1600" dirty="0">
                        <a:latin typeface="HelveticaNeue MediumC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Hold Public Hearing on Facilities Plan</a:t>
                      </a:r>
                      <a:r>
                        <a:rPr lang="en-US" sz="1600" baseline="0" dirty="0">
                          <a:latin typeface="HelveticaNeue MediumCond"/>
                        </a:rPr>
                        <a:t> </a:t>
                      </a:r>
                      <a:endParaRPr lang="en-US" sz="1600" dirty="0">
                        <a:latin typeface="HelveticaNeue MediumC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Submit Facilities Plan to </a:t>
                      </a:r>
                      <a:r>
                        <a:rPr lang="en-US" sz="1600" dirty="0" err="1">
                          <a:latin typeface="HelveticaNeue MediumCond"/>
                        </a:rPr>
                        <a:t>WDNR</a:t>
                      </a:r>
                      <a:r>
                        <a:rPr lang="en-US" sz="1600" dirty="0">
                          <a:latin typeface="HelveticaNeue MediumCond"/>
                        </a:rPr>
                        <a:t> per Compliance </a:t>
                      </a:r>
                      <a:r>
                        <a:rPr lang="en-US" sz="1600" dirty="0" err="1">
                          <a:latin typeface="HelveticaNeue MediumCond"/>
                        </a:rPr>
                        <a:t>Agrmt</a:t>
                      </a:r>
                      <a:endParaRPr lang="en-US" sz="1600" dirty="0">
                        <a:latin typeface="HelveticaNeue MediumC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Neue MediumCond"/>
                        </a:rPr>
                        <a:t>After Public Hearing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Begin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latin typeface="HelveticaNeue MediumCond"/>
                        </a:rPr>
                        <a:t>After Public Hearing</a:t>
                      </a:r>
                      <a:endParaRPr lang="en-US" sz="1600" dirty="0">
                        <a:latin typeface="HelveticaNeue MediumC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Additional Soil Borings and Survey if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Neue MediumCond"/>
                        </a:rPr>
                        <a:t>After</a:t>
                      </a:r>
                      <a:r>
                        <a:rPr lang="en-US" sz="1600" baseline="0" dirty="0" smtClean="0">
                          <a:latin typeface="HelveticaNeue MediumCond"/>
                        </a:rPr>
                        <a:t> Public Hearing</a:t>
                      </a:r>
                      <a:endParaRPr lang="en-US" sz="1600" dirty="0">
                        <a:latin typeface="HelveticaNeue MediumC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Submit Drawings and Specifications to </a:t>
                      </a:r>
                      <a:r>
                        <a:rPr lang="en-US" sz="1600" dirty="0" err="1">
                          <a:latin typeface="HelveticaNeue MediumCond"/>
                        </a:rPr>
                        <a:t>WDNR</a:t>
                      </a:r>
                      <a:endParaRPr lang="en-US" sz="1600" dirty="0">
                        <a:latin typeface="HelveticaNeue MediumC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September 30, </a:t>
                      </a:r>
                      <a:r>
                        <a:rPr lang="en-US" sz="1600" dirty="0" smtClean="0">
                          <a:latin typeface="HelveticaNeue MediumCond"/>
                        </a:rPr>
                        <a:t>2021</a:t>
                      </a:r>
                      <a:endParaRPr lang="en-US" sz="1600" dirty="0">
                        <a:latin typeface="HelveticaNeue MediumC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Submit </a:t>
                      </a:r>
                      <a:r>
                        <a:rPr lang="en-US" sz="1600" dirty="0" err="1">
                          <a:latin typeface="HelveticaNeue MediumCond"/>
                        </a:rPr>
                        <a:t>CWFP</a:t>
                      </a:r>
                      <a:r>
                        <a:rPr lang="en-US" sz="1600" dirty="0">
                          <a:latin typeface="HelveticaNeue MediumCond"/>
                        </a:rPr>
                        <a:t> Loan 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September 30, </a:t>
                      </a:r>
                      <a:r>
                        <a:rPr lang="en-US" sz="1600" dirty="0" smtClean="0">
                          <a:latin typeface="HelveticaNeue MediumCond"/>
                        </a:rPr>
                        <a:t>2021</a:t>
                      </a:r>
                      <a:endParaRPr lang="en-US" sz="1600" dirty="0">
                        <a:latin typeface="HelveticaNeue MediumC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HelveticaNeue MediumCond"/>
                        </a:rPr>
                        <a:t>WDNR</a:t>
                      </a:r>
                      <a:r>
                        <a:rPr lang="en-US" sz="1600" dirty="0">
                          <a:latin typeface="HelveticaNeue MediumCond"/>
                        </a:rPr>
                        <a:t> Plan and Specification Approval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Neue MediumCond"/>
                        </a:rPr>
                        <a:t>Est December 2021</a:t>
                      </a:r>
                      <a:endParaRPr lang="en-US" sz="1600" dirty="0">
                        <a:latin typeface="HelveticaNeue MediumC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HelveticaNeue MediumCond"/>
                        </a:rPr>
                        <a:t>WDNR</a:t>
                      </a:r>
                      <a:r>
                        <a:rPr lang="en-US" sz="1600" dirty="0">
                          <a:latin typeface="HelveticaNeue MediumCond"/>
                        </a:rPr>
                        <a:t> Funding 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Neue MediumCond"/>
                        </a:rPr>
                        <a:t>Est December 2021</a:t>
                      </a:r>
                      <a:endParaRPr lang="en-US" sz="1600" dirty="0">
                        <a:latin typeface="HelveticaNeue MediumC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Project Bid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January</a:t>
                      </a:r>
                      <a:r>
                        <a:rPr lang="en-US" sz="1600" baseline="0" dirty="0">
                          <a:latin typeface="HelveticaNeue MediumCond"/>
                        </a:rPr>
                        <a:t> </a:t>
                      </a:r>
                      <a:r>
                        <a:rPr lang="en-US" sz="1600" baseline="0" dirty="0" smtClean="0">
                          <a:latin typeface="HelveticaNeue MediumCond"/>
                        </a:rPr>
                        <a:t>2022</a:t>
                      </a:r>
                      <a:endParaRPr lang="en-US" sz="1600" dirty="0">
                        <a:latin typeface="HelveticaNeue MediumC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Begin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April </a:t>
                      </a:r>
                      <a:r>
                        <a:rPr lang="en-US" sz="1600" dirty="0" smtClean="0">
                          <a:latin typeface="HelveticaNeue MediumCond"/>
                        </a:rPr>
                        <a:t>2022</a:t>
                      </a:r>
                      <a:endParaRPr lang="en-US" sz="1600" dirty="0">
                        <a:latin typeface="HelveticaNeue MediumC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Construction Completion (Projected)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Neue MediumCond"/>
                        </a:rPr>
                        <a:t>August 30, 2023</a:t>
                      </a:r>
                      <a:endParaRPr lang="en-US" sz="1600" dirty="0">
                        <a:latin typeface="HelveticaNeue MediumC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HelveticaNeue MediumCond"/>
                        </a:rPr>
                        <a:t>Construction Completion (Compliance Agreement)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Neue MediumCond"/>
                        </a:rPr>
                        <a:t>August 30, </a:t>
                      </a:r>
                      <a:r>
                        <a:rPr lang="en-US" sz="1600" dirty="0" smtClean="0">
                          <a:latin typeface="HelveticaNeue MediumCond"/>
                        </a:rPr>
                        <a:t>2023</a:t>
                      </a:r>
                      <a:endParaRPr lang="en-US" sz="1600" dirty="0">
                        <a:latin typeface="HelveticaNeue MediumC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52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MAD\Tools\Clip Art &amp; Graphics\Standard Presentation Graphics\Q&amp;A magnifier-w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68" y="1376147"/>
            <a:ext cx="5303520" cy="370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06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919164" y="533194"/>
            <a:ext cx="7767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b="1" dirty="0">
                <a:latin typeface="Helvetica Neue Light"/>
              </a:rPr>
              <a:t>Presentation Outline</a:t>
            </a:r>
          </a:p>
        </p:txBody>
      </p:sp>
      <p:pic>
        <p:nvPicPr>
          <p:cNvPr id="10" name="Picture 9" descr="Proposal_cover_colorb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1131863" y="860543"/>
            <a:ext cx="49975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l">
              <a:spcAft>
                <a:spcPts val="600"/>
              </a:spcAft>
              <a:buClr>
                <a:srgbClr val="7F88B4"/>
              </a:buClr>
              <a:buSzPct val="150000"/>
              <a:buFont typeface="Arial" pitchFamily="34" charset="0"/>
              <a:buChar char="•"/>
              <a:defRPr sz="1800">
                <a:latin typeface="HelveticaNeue MediumCond"/>
              </a:defRPr>
            </a:lvl1pPr>
          </a:lstStyle>
          <a:p>
            <a:r>
              <a:rPr lang="en-US" sz="2000" dirty="0"/>
              <a:t>Background</a:t>
            </a:r>
          </a:p>
          <a:p>
            <a:r>
              <a:rPr lang="en-US" sz="2000" dirty="0"/>
              <a:t>Phosphorus Compliance</a:t>
            </a:r>
          </a:p>
          <a:p>
            <a:r>
              <a:rPr lang="en-US" sz="2000" dirty="0" err="1"/>
              <a:t>WDNR</a:t>
            </a:r>
            <a:r>
              <a:rPr lang="en-US" sz="2000" dirty="0"/>
              <a:t> Compliance Agreement </a:t>
            </a:r>
          </a:p>
          <a:p>
            <a:r>
              <a:rPr lang="en-US" sz="2000" dirty="0"/>
              <a:t>Updated Facilities Plan</a:t>
            </a:r>
          </a:p>
          <a:p>
            <a:r>
              <a:rPr lang="en-US" sz="2000" dirty="0"/>
              <a:t>Why are These Improvements Needed?</a:t>
            </a:r>
          </a:p>
          <a:p>
            <a:r>
              <a:rPr lang="en-US" sz="2000" dirty="0"/>
              <a:t>Capacity of the Proposed Facilities</a:t>
            </a:r>
          </a:p>
          <a:p>
            <a:r>
              <a:rPr lang="en-US" sz="2000" dirty="0"/>
              <a:t>Treatment Alternatives</a:t>
            </a:r>
          </a:p>
          <a:p>
            <a:r>
              <a:rPr lang="en-US" sz="2000" dirty="0"/>
              <a:t>Recommended Plan</a:t>
            </a:r>
          </a:p>
          <a:p>
            <a:r>
              <a:rPr lang="en-US" sz="2000" dirty="0"/>
              <a:t>Other Options</a:t>
            </a:r>
          </a:p>
          <a:p>
            <a:r>
              <a:rPr lang="en-US" sz="2000" dirty="0"/>
              <a:t>Funding</a:t>
            </a:r>
          </a:p>
          <a:p>
            <a:r>
              <a:rPr lang="en-US" sz="2000" dirty="0"/>
              <a:t>Schedule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E0C54-C994-467A-82E9-B39C0D35B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1286" y="1802977"/>
            <a:ext cx="3846353" cy="28847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" y="580548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MicrogrammaDBolExt" pitchFamily="34" charset="0"/>
              </a:rPr>
              <a:t>Excellence in Engineering Since 1946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93" y="1120912"/>
            <a:ext cx="4572000" cy="423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rrow: Down 34">
            <a:extLst>
              <a:ext uri="{FF2B5EF4-FFF2-40B4-BE49-F238E27FC236}">
                <a16:creationId xmlns:a16="http://schemas.microsoft.com/office/drawing/2014/main" xmlns="" id="{E87F38C8-203D-4C5E-84E0-BEC3D8E69902}"/>
              </a:ext>
            </a:extLst>
          </p:cNvPr>
          <p:cNvSpPr/>
          <p:nvPr/>
        </p:nvSpPr>
        <p:spPr bwMode="auto">
          <a:xfrm rot="16200000">
            <a:off x="5361038" y="2465176"/>
            <a:ext cx="151593" cy="359412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138" y="339042"/>
            <a:ext cx="6803570" cy="675143"/>
          </a:xfrm>
        </p:spPr>
        <p:txBody>
          <a:bodyPr/>
          <a:lstStyle/>
          <a:p>
            <a:r>
              <a:rPr lang="en-US" dirty="0"/>
              <a:t>Background</a:t>
            </a:r>
            <a:endParaRPr lang="en-US" b="0"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072" y="857028"/>
            <a:ext cx="7840157" cy="4857972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Proposal_cover_colorb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DBC29D5D-D32D-4147-B565-9C6F7A3878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684066"/>
              </p:ext>
            </p:extLst>
          </p:nvPr>
        </p:nvGraphicFramePr>
        <p:xfrm>
          <a:off x="1330271" y="1951066"/>
          <a:ext cx="6976820" cy="3318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xmlns="" id="{EFE8A8A1-294C-4301-9F2D-025B996F3815}"/>
              </a:ext>
            </a:extLst>
          </p:cNvPr>
          <p:cNvSpPr/>
          <p:nvPr/>
        </p:nvSpPr>
        <p:spPr>
          <a:xfrm>
            <a:off x="5914007" y="3420389"/>
            <a:ext cx="331835" cy="331835"/>
          </a:xfrm>
          <a:prstGeom prst="ellipse">
            <a:avLst/>
          </a:pr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D9E9F7C0-260C-47CB-A63A-0740007691CD}"/>
              </a:ext>
            </a:extLst>
          </p:cNvPr>
          <p:cNvSpPr/>
          <p:nvPr/>
        </p:nvSpPr>
        <p:spPr>
          <a:xfrm>
            <a:off x="6524857" y="3420390"/>
            <a:ext cx="331835" cy="331835"/>
          </a:xfrm>
          <a:prstGeom prst="ellipse">
            <a:avLst/>
          </a:pr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B9C6021-AB9B-4B72-AB6E-4D1D970FDF19}"/>
              </a:ext>
            </a:extLst>
          </p:cNvPr>
          <p:cNvSpPr/>
          <p:nvPr/>
        </p:nvSpPr>
        <p:spPr>
          <a:xfrm>
            <a:off x="7151865" y="3428999"/>
            <a:ext cx="331835" cy="331835"/>
          </a:xfrm>
          <a:prstGeom prst="ellipse">
            <a:avLst/>
          </a:pr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2379EF7-76E0-4709-B4A8-9EB36CED50AA}"/>
              </a:ext>
            </a:extLst>
          </p:cNvPr>
          <p:cNvSpPr/>
          <p:nvPr/>
        </p:nvSpPr>
        <p:spPr>
          <a:xfrm>
            <a:off x="4074247" y="3418836"/>
            <a:ext cx="331835" cy="331835"/>
          </a:xfrm>
          <a:prstGeom prst="ellipse">
            <a:avLst/>
          </a:pr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4DC3BCF-A5F0-462A-95BD-65721E69C334}"/>
              </a:ext>
            </a:extLst>
          </p:cNvPr>
          <p:cNvSpPr/>
          <p:nvPr/>
        </p:nvSpPr>
        <p:spPr>
          <a:xfrm>
            <a:off x="4685097" y="3418837"/>
            <a:ext cx="331835" cy="331835"/>
          </a:xfrm>
          <a:prstGeom prst="ellipse">
            <a:avLst/>
          </a:pr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BB809A8-A0B3-4278-B8EF-EE0E27B85C81}"/>
              </a:ext>
            </a:extLst>
          </p:cNvPr>
          <p:cNvSpPr/>
          <p:nvPr/>
        </p:nvSpPr>
        <p:spPr>
          <a:xfrm>
            <a:off x="2803243" y="3415731"/>
            <a:ext cx="331835" cy="331835"/>
          </a:xfrm>
          <a:prstGeom prst="ellipse">
            <a:avLst/>
          </a:pr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59756A-9BF6-47B1-9177-7FAC9B7C8B7D}"/>
              </a:ext>
            </a:extLst>
          </p:cNvPr>
          <p:cNvSpPr txBox="1"/>
          <p:nvPr/>
        </p:nvSpPr>
        <p:spPr>
          <a:xfrm>
            <a:off x="1988864" y="1914605"/>
            <a:ext cx="14622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2012 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 err="1">
                <a:latin typeface="HelveticaNeue MediumCond"/>
              </a:rPr>
              <a:t>WPDES</a:t>
            </a:r>
            <a:r>
              <a:rPr lang="en-US" sz="1400" dirty="0">
                <a:latin typeface="HelveticaNeue MediumCond"/>
              </a:rPr>
              <a:t> Permit 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P Compliance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Schedule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7A16664-3CD9-47ED-98BF-B9F41368EEA5}"/>
              </a:ext>
            </a:extLst>
          </p:cNvPr>
          <p:cNvSpPr txBox="1"/>
          <p:nvPr/>
        </p:nvSpPr>
        <p:spPr>
          <a:xfrm>
            <a:off x="4611299" y="1561554"/>
            <a:ext cx="15359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2016 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Report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Identified P Plan;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Many unknowns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DD64859-32E4-4F53-BCAF-31F80E2B7470}"/>
              </a:ext>
            </a:extLst>
          </p:cNvPr>
          <p:cNvSpPr txBox="1"/>
          <p:nvPr/>
        </p:nvSpPr>
        <p:spPr>
          <a:xfrm>
            <a:off x="3179403" y="4480924"/>
            <a:ext cx="1824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2014 to present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P compliance 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alternatives change and evolve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480934B-AB3D-4D90-BEEE-C423B77BBDC2}"/>
              </a:ext>
            </a:extLst>
          </p:cNvPr>
          <p:cNvSpPr txBox="1"/>
          <p:nvPr/>
        </p:nvSpPr>
        <p:spPr>
          <a:xfrm>
            <a:off x="6376555" y="2052563"/>
            <a:ext cx="26546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2019 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WI River </a:t>
            </a:r>
            <a:r>
              <a:rPr lang="en-US" sz="1400" dirty="0" err="1">
                <a:latin typeface="HelveticaNeue MediumCond"/>
              </a:rPr>
              <a:t>TMDL</a:t>
            </a:r>
            <a:r>
              <a:rPr lang="en-US" sz="1400" dirty="0">
                <a:latin typeface="HelveticaNeue MediumCond"/>
              </a:rPr>
              <a:t> approved;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 err="1">
                <a:latin typeface="HelveticaNeue MediumCond"/>
              </a:rPr>
              <a:t>WDNR</a:t>
            </a:r>
            <a:r>
              <a:rPr lang="en-US" sz="1400" dirty="0">
                <a:latin typeface="HelveticaNeue MediumCond"/>
              </a:rPr>
              <a:t> Compliance Agreement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093D831-50A3-41C5-A5E1-976685E22AF8}"/>
              </a:ext>
            </a:extLst>
          </p:cNvPr>
          <p:cNvSpPr txBox="1"/>
          <p:nvPr/>
        </p:nvSpPr>
        <p:spPr>
          <a:xfrm>
            <a:off x="7193256" y="4278820"/>
            <a:ext cx="1539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2020 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MDV approval; </a:t>
            </a:r>
            <a:r>
              <a:rPr lang="en-US" sz="1400" dirty="0" err="1">
                <a:latin typeface="HelveticaNeue MediumCond"/>
              </a:rPr>
              <a:t>WPDES</a:t>
            </a:r>
            <a:r>
              <a:rPr lang="en-US" sz="1400" dirty="0">
                <a:latin typeface="HelveticaNeue MediumCond"/>
              </a:rPr>
              <a:t> Permit renewal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7F0B4A6-378B-4BC7-902F-CBD19BF90C31}"/>
              </a:ext>
            </a:extLst>
          </p:cNvPr>
          <p:cNvSpPr txBox="1"/>
          <p:nvPr/>
        </p:nvSpPr>
        <p:spPr>
          <a:xfrm>
            <a:off x="5205309" y="4871471"/>
            <a:ext cx="23589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2017 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 smtClean="0">
                <a:latin typeface="HelveticaNeue MediumCond"/>
              </a:rPr>
              <a:t>Multi-Discharger </a:t>
            </a:r>
            <a:endParaRPr lang="en-US" sz="1400" dirty="0">
              <a:latin typeface="HelveticaNeue MediumCond"/>
            </a:endParaRP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Variance approved by EPA;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 err="1">
                <a:latin typeface="HelveticaNeue MediumCond"/>
              </a:rPr>
              <a:t>WPDES</a:t>
            </a:r>
            <a:r>
              <a:rPr lang="en-US" sz="1400" dirty="0">
                <a:latin typeface="HelveticaNeue MediumCond"/>
              </a:rPr>
              <a:t> permit expired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xmlns="" id="{D4D74BC7-3E98-4FD4-A0DB-1BBF607CF7A8}"/>
              </a:ext>
            </a:extLst>
          </p:cNvPr>
          <p:cNvSpPr/>
          <p:nvPr/>
        </p:nvSpPr>
        <p:spPr bwMode="auto">
          <a:xfrm>
            <a:off x="2214610" y="2782791"/>
            <a:ext cx="265278" cy="49111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xmlns="" id="{613006B0-8C47-49E7-A4F7-5B1E1E331BC7}"/>
              </a:ext>
            </a:extLst>
          </p:cNvPr>
          <p:cNvSpPr/>
          <p:nvPr/>
        </p:nvSpPr>
        <p:spPr bwMode="auto">
          <a:xfrm>
            <a:off x="4939872" y="2515661"/>
            <a:ext cx="265278" cy="781726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xmlns="" id="{64784F24-92DA-41F8-BDD7-A272A2DA6FEE}"/>
              </a:ext>
            </a:extLst>
          </p:cNvPr>
          <p:cNvSpPr/>
          <p:nvPr/>
        </p:nvSpPr>
        <p:spPr bwMode="auto">
          <a:xfrm rot="10800000">
            <a:off x="7193256" y="3919035"/>
            <a:ext cx="265278" cy="39049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xmlns="" id="{9E09B62E-7FAE-42F5-A412-303D0A1FFC14}"/>
              </a:ext>
            </a:extLst>
          </p:cNvPr>
          <p:cNvSpPr/>
          <p:nvPr/>
        </p:nvSpPr>
        <p:spPr bwMode="auto">
          <a:xfrm>
            <a:off x="6558135" y="2791227"/>
            <a:ext cx="265278" cy="491110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xmlns="" id="{C261CF0B-B603-4E49-B422-1AEDEAB788AB}"/>
              </a:ext>
            </a:extLst>
          </p:cNvPr>
          <p:cNvSpPr/>
          <p:nvPr/>
        </p:nvSpPr>
        <p:spPr bwMode="auto">
          <a:xfrm rot="16200000">
            <a:off x="4346078" y="1788855"/>
            <a:ext cx="144653" cy="463122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02C0C45-9E42-4A10-9BCA-013266022B3D}"/>
              </a:ext>
            </a:extLst>
          </p:cNvPr>
          <p:cNvSpPr txBox="1"/>
          <p:nvPr/>
        </p:nvSpPr>
        <p:spPr>
          <a:xfrm>
            <a:off x="923463" y="3977298"/>
            <a:ext cx="14491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2010 to 2019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WI River </a:t>
            </a:r>
            <a:r>
              <a:rPr lang="en-US" sz="1400" dirty="0" err="1">
                <a:latin typeface="HelveticaNeue MediumCond"/>
              </a:rPr>
              <a:t>TMDL</a:t>
            </a:r>
            <a:r>
              <a:rPr lang="en-US" sz="1400" dirty="0">
                <a:latin typeface="HelveticaNeue MediumCond"/>
              </a:rPr>
              <a:t> 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Ongoing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657E4C9-E225-408A-B0F7-969540D4B5ED}"/>
              </a:ext>
            </a:extLst>
          </p:cNvPr>
          <p:cNvSpPr txBox="1"/>
          <p:nvPr/>
        </p:nvSpPr>
        <p:spPr>
          <a:xfrm>
            <a:off x="2098124" y="3702519"/>
            <a:ext cx="603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200" dirty="0">
                <a:latin typeface="HelveticaNeue MediumCond"/>
              </a:rPr>
              <a:t>2012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D7B23B7-D1BE-4B1D-BF9A-1876F89EC526}"/>
              </a:ext>
            </a:extLst>
          </p:cNvPr>
          <p:cNvSpPr txBox="1"/>
          <p:nvPr/>
        </p:nvSpPr>
        <p:spPr>
          <a:xfrm>
            <a:off x="3359339" y="3700299"/>
            <a:ext cx="603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200" dirty="0">
                <a:latin typeface="HelveticaNeue MediumCond"/>
              </a:rPr>
              <a:t>2014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60BB4E6-E654-41EE-A28D-A78D59ACACCE}"/>
              </a:ext>
            </a:extLst>
          </p:cNvPr>
          <p:cNvSpPr txBox="1"/>
          <p:nvPr/>
        </p:nvSpPr>
        <p:spPr>
          <a:xfrm>
            <a:off x="4564441" y="3707124"/>
            <a:ext cx="603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200" dirty="0">
                <a:latin typeface="HelveticaNeue MediumCond"/>
              </a:rPr>
              <a:t>2016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FA0A2BC-C04E-4B64-867F-DE9B270086E1}"/>
              </a:ext>
            </a:extLst>
          </p:cNvPr>
          <p:cNvSpPr txBox="1"/>
          <p:nvPr/>
        </p:nvSpPr>
        <p:spPr>
          <a:xfrm>
            <a:off x="5824373" y="3702519"/>
            <a:ext cx="603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200" dirty="0">
                <a:latin typeface="HelveticaNeue MediumCond"/>
              </a:rPr>
              <a:t>2018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E62B737-5452-47F2-BF7A-5500254182DD}"/>
              </a:ext>
            </a:extLst>
          </p:cNvPr>
          <p:cNvSpPr txBox="1"/>
          <p:nvPr/>
        </p:nvSpPr>
        <p:spPr>
          <a:xfrm>
            <a:off x="7045876" y="3706960"/>
            <a:ext cx="603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200" dirty="0">
                <a:latin typeface="HelveticaNeue MediumCond"/>
              </a:rPr>
              <a:t>2020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xmlns="" id="{505DF9EA-0B7C-4FB9-84F8-0DE52860C5FD}"/>
              </a:ext>
            </a:extLst>
          </p:cNvPr>
          <p:cNvSpPr/>
          <p:nvPr/>
        </p:nvSpPr>
        <p:spPr bwMode="auto">
          <a:xfrm rot="10800000">
            <a:off x="3481025" y="3921865"/>
            <a:ext cx="265278" cy="614220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xmlns="" id="{1B056248-D77C-46B3-A560-4156B9C04937}"/>
              </a:ext>
            </a:extLst>
          </p:cNvPr>
          <p:cNvSpPr/>
          <p:nvPr/>
        </p:nvSpPr>
        <p:spPr bwMode="auto">
          <a:xfrm rot="10800000">
            <a:off x="5458298" y="3919033"/>
            <a:ext cx="265278" cy="952437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xmlns="" id="{F6E220D4-6590-4516-A77E-6E265213DCC3}"/>
              </a:ext>
            </a:extLst>
          </p:cNvPr>
          <p:cNvSpPr/>
          <p:nvPr/>
        </p:nvSpPr>
        <p:spPr bwMode="auto">
          <a:xfrm rot="10800000">
            <a:off x="5660784" y="3919033"/>
            <a:ext cx="265278" cy="95243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xmlns="" id="{A83B2A3E-BC78-4BE5-B8A0-26A0ACCFE83D}"/>
              </a:ext>
            </a:extLst>
          </p:cNvPr>
          <p:cNvSpPr/>
          <p:nvPr/>
        </p:nvSpPr>
        <p:spPr bwMode="auto">
          <a:xfrm>
            <a:off x="6988187" y="2798358"/>
            <a:ext cx="265278" cy="49111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xmlns="" id="{566419AD-6DED-43E9-80F0-A4FB96F42F97}"/>
              </a:ext>
            </a:extLst>
          </p:cNvPr>
          <p:cNvSpPr/>
          <p:nvPr/>
        </p:nvSpPr>
        <p:spPr bwMode="auto">
          <a:xfrm>
            <a:off x="6037410" y="1840488"/>
            <a:ext cx="241710" cy="144184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Neue Light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C5FB453-EF17-4D48-9A62-C40DDA878C4C}"/>
              </a:ext>
            </a:extLst>
          </p:cNvPr>
          <p:cNvSpPr txBox="1"/>
          <p:nvPr/>
        </p:nvSpPr>
        <p:spPr>
          <a:xfrm>
            <a:off x="5998575" y="1086605"/>
            <a:ext cx="1459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2018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Regionalization 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1400" dirty="0">
                <a:latin typeface="HelveticaNeue MediumCond"/>
              </a:rPr>
              <a:t>Evaluations</a:t>
            </a:r>
          </a:p>
        </p:txBody>
      </p:sp>
    </p:spTree>
    <p:extLst>
      <p:ext uri="{BB962C8B-B14F-4D97-AF65-F5344CB8AC3E}">
        <p14:creationId xmlns:p14="http://schemas.microsoft.com/office/powerpoint/2010/main" val="215791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631" y="398630"/>
            <a:ext cx="6803570" cy="675143"/>
          </a:xfrm>
        </p:spPr>
        <p:txBody>
          <a:bodyPr/>
          <a:lstStyle/>
          <a:p>
            <a:r>
              <a:rPr lang="en-US" dirty="0"/>
              <a:t>Phosphorus Compliance </a:t>
            </a:r>
            <a:br>
              <a:rPr lang="en-US" dirty="0"/>
            </a:br>
            <a:r>
              <a:rPr lang="en-US" dirty="0"/>
              <a:t>2020 Permit Reissuance TP </a:t>
            </a:r>
            <a:r>
              <a:rPr lang="en-US" dirty="0" smtClean="0"/>
              <a:t>Limit</a:t>
            </a:r>
            <a:endParaRPr lang="en-US" sz="1200" b="0"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3843" y="5580230"/>
            <a:ext cx="7840157" cy="1159789"/>
          </a:xfrm>
        </p:spPr>
        <p:txBody>
          <a:bodyPr/>
          <a:lstStyle/>
          <a:p>
            <a:r>
              <a:rPr lang="en-US" sz="1400" dirty="0"/>
              <a:t>Assumes 0.26 </a:t>
            </a:r>
            <a:r>
              <a:rPr lang="en-US" sz="1400" dirty="0" err="1"/>
              <a:t>mgd</a:t>
            </a:r>
            <a:r>
              <a:rPr lang="en-US" sz="1400" dirty="0"/>
              <a:t> average WWTP flow</a:t>
            </a:r>
          </a:p>
          <a:p>
            <a:r>
              <a:rPr lang="en-US" sz="1400" dirty="0"/>
              <a:t>As WWTP flows increase to design flow, concentration limits decrease to meet new </a:t>
            </a:r>
            <a:r>
              <a:rPr lang="en-US" sz="1400" dirty="0" err="1"/>
              <a:t>TMDL</a:t>
            </a:r>
            <a:r>
              <a:rPr lang="en-US" sz="1400" dirty="0"/>
              <a:t> mass limit.</a:t>
            </a:r>
          </a:p>
          <a:p>
            <a:r>
              <a:rPr lang="en-US" sz="1400" dirty="0"/>
              <a:t>*</a:t>
            </a:r>
            <a:r>
              <a:rPr lang="en-US" sz="1400" dirty="0" smtClean="0"/>
              <a:t>Chemical Phosphorus Removal (CPR) </a:t>
            </a:r>
            <a:r>
              <a:rPr lang="en-US" sz="1400" dirty="0"/>
              <a:t>can be used to meet limit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C114E795-4E77-4CEA-90CE-AAF75B1BA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895294"/>
              </p:ext>
            </p:extLst>
          </p:nvPr>
        </p:nvGraphicFramePr>
        <p:xfrm>
          <a:off x="862139" y="1415890"/>
          <a:ext cx="7906039" cy="4119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7432">
                  <a:extLst>
                    <a:ext uri="{9D8B030D-6E8A-4147-A177-3AD203B41FA5}">
                      <a16:colId xmlns:a16="http://schemas.microsoft.com/office/drawing/2014/main" xmlns="" val="2204605073"/>
                    </a:ext>
                  </a:extLst>
                </a:gridCol>
                <a:gridCol w="1663809">
                  <a:extLst>
                    <a:ext uri="{9D8B030D-6E8A-4147-A177-3AD203B41FA5}">
                      <a16:colId xmlns:a16="http://schemas.microsoft.com/office/drawing/2014/main" xmlns="" val="2540736633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xmlns="" val="1440333989"/>
                    </a:ext>
                  </a:extLst>
                </a:gridCol>
                <a:gridCol w="1231722">
                  <a:extLst>
                    <a:ext uri="{9D8B030D-6E8A-4147-A177-3AD203B41FA5}">
                      <a16:colId xmlns:a16="http://schemas.microsoft.com/office/drawing/2014/main" xmlns="" val="142220050"/>
                    </a:ext>
                  </a:extLst>
                </a:gridCol>
                <a:gridCol w="1323396">
                  <a:extLst>
                    <a:ext uri="{9D8B030D-6E8A-4147-A177-3AD203B41FA5}">
                      <a16:colId xmlns:a16="http://schemas.microsoft.com/office/drawing/2014/main" xmlns="" val="1074918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Monthly Permit Limit or Equivalent </a:t>
                      </a:r>
                    </a:p>
                    <a:p>
                      <a:pPr algn="ctr"/>
                      <a:r>
                        <a:rPr lang="en-US" dirty="0"/>
                        <a:t>(mg/L)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Annual </a:t>
                      </a:r>
                    </a:p>
                    <a:p>
                      <a:pPr algn="ctr"/>
                      <a:r>
                        <a:rPr lang="en-US" dirty="0" err="1"/>
                        <a:t>lbs</a:t>
                      </a:r>
                      <a:r>
                        <a:rPr lang="en-US" dirty="0"/>
                        <a:t> TP discharged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Reduction from Current Limit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TP </a:t>
                      </a:r>
                      <a:r>
                        <a:rPr lang="en-US" dirty="0" err="1"/>
                        <a:t>lb</a:t>
                      </a:r>
                      <a:r>
                        <a:rPr lang="en-US" dirty="0"/>
                        <a:t> Offset</a:t>
                      </a:r>
                    </a:p>
                    <a:p>
                      <a:pPr algn="ctr"/>
                      <a:r>
                        <a:rPr lang="en-US" dirty="0"/>
                        <a:t>And Cost </a:t>
                      </a:r>
                    </a:p>
                    <a:p>
                      <a:pPr algn="ctr"/>
                      <a:r>
                        <a:rPr lang="en-US" dirty="0"/>
                        <a:t>At $55/</a:t>
                      </a:r>
                      <a:r>
                        <a:rPr lang="en-US" dirty="0" err="1"/>
                        <a:t>lb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5590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Current plant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7123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TMDL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Current Scenario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0.33</a:t>
                      </a:r>
                    </a:p>
                    <a:p>
                      <a:pPr algn="ctr"/>
                      <a:r>
                        <a:rPr lang="en-US" dirty="0"/>
                        <a:t>(6-month)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530 </a:t>
                      </a:r>
                      <a:r>
                        <a:rPr lang="en-US" dirty="0" err="1"/>
                        <a:t>lb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$29,150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9566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Add Tertiary filtration</a:t>
                      </a:r>
                    </a:p>
                    <a:p>
                      <a:r>
                        <a:rPr lang="en-US" dirty="0"/>
                        <a:t>~$2.7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 &lt;0.2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5283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MDV (with watershed project)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475 </a:t>
                      </a:r>
                      <a:r>
                        <a:rPr lang="en-US" dirty="0" err="1"/>
                        <a:t>lb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$26,125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2551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TMDL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SSC Scenario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0.73*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214 </a:t>
                      </a:r>
                      <a:r>
                        <a:rPr lang="en-US" dirty="0" err="1"/>
                        <a:t>lb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$11,770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2088561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BBFE496D-152B-4247-AF04-2F9F6D601FEC}"/>
              </a:ext>
            </a:extLst>
          </p:cNvPr>
          <p:cNvSpPr txBox="1">
            <a:spLocks/>
          </p:cNvSpPr>
          <p:nvPr/>
        </p:nvSpPr>
        <p:spPr bwMode="auto">
          <a:xfrm>
            <a:off x="862139" y="1078319"/>
            <a:ext cx="7840157" cy="67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F88B4"/>
              </a:buClr>
              <a:buSzPct val="15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HelveticaNeue MediumCond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F88B4"/>
              </a:buClr>
              <a:buSzPct val="15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HelveticaNeue MediumCond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F88B4"/>
              </a:buClr>
              <a:buSzPct val="15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HelveticaNeue MediumCond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4A545"/>
              </a:buClr>
              <a:buSzPct val="15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HelveticaNeue MediumCond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4A545"/>
              </a:buClr>
              <a:buSzPct val="15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HelveticaNeue MediumCond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/>
              <a:t>DNR-projected P limit was 0.075 mg/L until </a:t>
            </a:r>
            <a:r>
              <a:rPr lang="en-US" sz="1600" kern="0" dirty="0" err="1"/>
              <a:t>TMDL</a:t>
            </a:r>
            <a:r>
              <a:rPr lang="en-US" sz="1600" kern="0" dirty="0"/>
              <a:t> was approved</a:t>
            </a:r>
          </a:p>
        </p:txBody>
      </p:sp>
      <p:pic>
        <p:nvPicPr>
          <p:cNvPr id="7" name="Picture 6" descr="Proposal_cover_colorbars">
            <a:extLst>
              <a:ext uri="{FF2B5EF4-FFF2-40B4-BE49-F238E27FC236}">
                <a16:creationId xmlns:a16="http://schemas.microsoft.com/office/drawing/2014/main" xmlns="" id="{C3AB4AF8-4796-40CE-B6DF-E43AF7A27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9" y="478529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39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138" y="339042"/>
            <a:ext cx="6803570" cy="675143"/>
          </a:xfrm>
        </p:spPr>
        <p:txBody>
          <a:bodyPr/>
          <a:lstStyle/>
          <a:p>
            <a:r>
              <a:rPr lang="en-US" dirty="0" err="1"/>
              <a:t>WDNR</a:t>
            </a:r>
            <a:r>
              <a:rPr lang="en-US" dirty="0"/>
              <a:t> Compliance Agreement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43" y="857028"/>
            <a:ext cx="7840157" cy="4857972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Proposal_cover_colorb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F22E93-EB1F-4525-957F-FBAC3F926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463" y="857028"/>
            <a:ext cx="6207073" cy="242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36D74A-A805-40E3-BB39-3B7D890A3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128" y="3200072"/>
            <a:ext cx="6736279" cy="2767858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xmlns="" id="{4F88A755-27E7-4AC9-96DD-C1BE78CCF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338" y="1096723"/>
            <a:ext cx="375834" cy="375834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xmlns="" id="{24F53E4D-6CC2-44F1-B17E-52351C1794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338" y="1586348"/>
            <a:ext cx="375834" cy="375834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xmlns="" id="{AFF4BDDC-892A-4486-84D2-77BFC24F8E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8052" y="3462757"/>
            <a:ext cx="375834" cy="3758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E6C5461-3446-42B2-95E7-D530E46EF4C8}"/>
              </a:ext>
            </a:extLst>
          </p:cNvPr>
          <p:cNvSpPr txBox="1"/>
          <p:nvPr/>
        </p:nvSpPr>
        <p:spPr>
          <a:xfrm>
            <a:off x="6985422" y="3905788"/>
            <a:ext cx="19527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1050" dirty="0">
                <a:solidFill>
                  <a:srgbClr val="FF0000"/>
                </a:solidFill>
                <a:latin typeface="HelveticaNeue MediumCond"/>
              </a:rPr>
              <a:t>(30 day extension granted)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D1B382D-B1C4-448E-B60B-5AE51D52155C}"/>
              </a:ext>
            </a:extLst>
          </p:cNvPr>
          <p:cNvSpPr/>
          <p:nvPr/>
        </p:nvSpPr>
        <p:spPr>
          <a:xfrm>
            <a:off x="1316063" y="6057293"/>
            <a:ext cx="7939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Neue-Light"/>
              </a:rPr>
              <a:t>Compliance Agreement was result of 4 Treatment Facility Overflows (</a:t>
            </a:r>
            <a:r>
              <a:rPr lang="en-US" sz="1600" dirty="0" err="1">
                <a:latin typeface="HelveticaNeue-Light"/>
              </a:rPr>
              <a:t>TFOs</a:t>
            </a:r>
            <a:r>
              <a:rPr lang="en-US" sz="1600" dirty="0">
                <a:latin typeface="HelveticaNeue-Light"/>
              </a:rPr>
              <a:t>)</a:t>
            </a:r>
            <a:r>
              <a:rPr lang="en-US" dirty="0">
                <a:latin typeface="HelveticaNeue-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147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138" y="339042"/>
            <a:ext cx="6803570" cy="675143"/>
          </a:xfrm>
        </p:spPr>
        <p:txBody>
          <a:bodyPr/>
          <a:lstStyle/>
          <a:p>
            <a:r>
              <a:rPr lang="en-US" dirty="0"/>
              <a:t>Updated 2016 Facilities Plan</a:t>
            </a:r>
            <a:endParaRPr lang="en-US" b="0"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521" y="1161088"/>
            <a:ext cx="7653848" cy="4114800"/>
          </a:xfrm>
        </p:spPr>
        <p:txBody>
          <a:bodyPr/>
          <a:lstStyle/>
          <a:p>
            <a:r>
              <a:rPr lang="en-US" dirty="0"/>
              <a:t>Develop a plan to provide wastewater treatment capacity for the Village’s existing urban service area through the year 2042 (20 </a:t>
            </a:r>
            <a:r>
              <a:rPr lang="en-US"/>
              <a:t>years</a:t>
            </a:r>
            <a:r>
              <a:rPr lang="en-US" smtClean="0"/>
              <a:t>).</a:t>
            </a:r>
            <a:endParaRPr lang="en-US" dirty="0"/>
          </a:p>
          <a:p>
            <a:r>
              <a:rPr lang="en-US" dirty="0"/>
              <a:t>Identify alternatives that can be expanded to accommodate future growth beyond the year 2042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Identify the most cost-effective alternative to implement in the limited site area with the least significant environmental impacts</a:t>
            </a:r>
            <a:r>
              <a:rPr lang="en-US" dirty="0" smtClean="0"/>
              <a:t>.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Updated report completed in 2016 with phosphorus compliance planning</a:t>
            </a:r>
          </a:p>
          <a:p>
            <a:endParaRPr lang="en-US" dirty="0"/>
          </a:p>
        </p:txBody>
      </p:sp>
      <p:pic>
        <p:nvPicPr>
          <p:cNvPr id="4" name="Picture 3" descr="Proposal_cover_colorb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81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431943" y="525161"/>
            <a:ext cx="82264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b="1" dirty="0">
                <a:latin typeface="Helvetica Neue Light"/>
              </a:rPr>
              <a:t>Facility Plan Elements Address Equipment and Processes at the End of Their Useful Life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5539282"/>
              </p:ext>
            </p:extLst>
          </p:nvPr>
        </p:nvGraphicFramePr>
        <p:xfrm>
          <a:off x="33187" y="1163955"/>
          <a:ext cx="9023939" cy="499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220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632" y="337575"/>
            <a:ext cx="7772400" cy="675143"/>
          </a:xfrm>
        </p:spPr>
        <p:txBody>
          <a:bodyPr/>
          <a:lstStyle/>
          <a:p>
            <a:r>
              <a:rPr lang="en-US" dirty="0"/>
              <a:t>Why are These Improvements Needed?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300" y="1022590"/>
            <a:ext cx="7431920" cy="4114800"/>
          </a:xfrm>
        </p:spPr>
        <p:txBody>
          <a:bodyPr/>
          <a:lstStyle/>
          <a:p>
            <a:r>
              <a:rPr lang="en-US" dirty="0"/>
              <a:t>Aging equipment/facilities and maintenance</a:t>
            </a:r>
          </a:p>
          <a:p>
            <a:pPr lvl="1"/>
            <a:r>
              <a:rPr lang="en-US" dirty="0"/>
              <a:t>Most of the current facilities were constructed in 1971 or 1999 (20-50 years old).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Proposal_cover_colorb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 up of a machine&#10;&#10;Description automatically generated">
            <a:extLst>
              <a:ext uri="{FF2B5EF4-FFF2-40B4-BE49-F238E27FC236}">
                <a16:creationId xmlns:a16="http://schemas.microsoft.com/office/drawing/2014/main" xmlns="" id="{D6A97938-0CEB-4482-BABC-0BAF31F22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396" y="3887890"/>
            <a:ext cx="2168655" cy="1626492"/>
          </a:xfrm>
          <a:prstGeom prst="rect">
            <a:avLst/>
          </a:prstGeom>
        </p:spPr>
      </p:pic>
      <p:pic>
        <p:nvPicPr>
          <p:cNvPr id="8" name="Picture 7" descr="A picture containing red, small, parked, sitting&#10;&#10;Description automatically generated">
            <a:extLst>
              <a:ext uri="{FF2B5EF4-FFF2-40B4-BE49-F238E27FC236}">
                <a16:creationId xmlns:a16="http://schemas.microsoft.com/office/drawing/2014/main" xmlns="" id="{23C8EABE-4DB3-4C6A-AFAA-DE71F51CC9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46" y="5184358"/>
            <a:ext cx="2011269" cy="1508452"/>
          </a:xfrm>
          <a:prstGeom prst="rect">
            <a:avLst/>
          </a:prstGeom>
        </p:spPr>
      </p:pic>
      <p:pic>
        <p:nvPicPr>
          <p:cNvPr id="10" name="Picture 9" descr="A picture containing outdoor, building, sitting, covered&#10;&#10;Description automatically generated">
            <a:extLst>
              <a:ext uri="{FF2B5EF4-FFF2-40B4-BE49-F238E27FC236}">
                <a16:creationId xmlns:a16="http://schemas.microsoft.com/office/drawing/2014/main" xmlns="" id="{8B1FC3A3-DCB6-4B18-8523-8A4A56F52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1792" y="3509759"/>
            <a:ext cx="1913828" cy="1435371"/>
          </a:xfrm>
          <a:prstGeom prst="rect">
            <a:avLst/>
          </a:prstGeom>
        </p:spPr>
      </p:pic>
      <p:pic>
        <p:nvPicPr>
          <p:cNvPr id="14" name="Picture 13" descr="A picture containing outdoor, sitting, small, building&#10;&#10;Description automatically generated">
            <a:extLst>
              <a:ext uri="{FF2B5EF4-FFF2-40B4-BE49-F238E27FC236}">
                <a16:creationId xmlns:a16="http://schemas.microsoft.com/office/drawing/2014/main" xmlns="" id="{3D1174A7-5F45-4739-B335-F1D94C06F5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39" y="5137390"/>
            <a:ext cx="2112503" cy="1584377"/>
          </a:xfrm>
          <a:prstGeom prst="rect">
            <a:avLst/>
          </a:prstGeom>
        </p:spPr>
      </p:pic>
      <p:pic>
        <p:nvPicPr>
          <p:cNvPr id="16" name="Picture 15" descr="A close up of a stone building&#10;&#10;Description automatically generated">
            <a:extLst>
              <a:ext uri="{FF2B5EF4-FFF2-40B4-BE49-F238E27FC236}">
                <a16:creationId xmlns:a16="http://schemas.microsoft.com/office/drawing/2014/main" xmlns="" id="{5E8428E3-7B4F-4541-8FBC-1A176B3730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58" y="3303357"/>
            <a:ext cx="2382459" cy="1786844"/>
          </a:xfrm>
          <a:prstGeom prst="rect">
            <a:avLst/>
          </a:prstGeom>
        </p:spPr>
      </p:pic>
      <p:pic>
        <p:nvPicPr>
          <p:cNvPr id="18" name="Picture 17" descr="A picture containing building, white&#10;&#10;Description automatically generated">
            <a:extLst>
              <a:ext uri="{FF2B5EF4-FFF2-40B4-BE49-F238E27FC236}">
                <a16:creationId xmlns:a16="http://schemas.microsoft.com/office/drawing/2014/main" xmlns="" id="{4A8389E5-DCDC-464B-966C-AF2A5FF143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02" y="2108356"/>
            <a:ext cx="2011270" cy="1508452"/>
          </a:xfrm>
          <a:prstGeom prst="rect">
            <a:avLst/>
          </a:prstGeom>
        </p:spPr>
      </p:pic>
      <p:pic>
        <p:nvPicPr>
          <p:cNvPr id="22" name="Picture 21" descr="A picture containing outdoor, sitting, small, street&#10;&#10;Description automatically generated">
            <a:extLst>
              <a:ext uri="{FF2B5EF4-FFF2-40B4-BE49-F238E27FC236}">
                <a16:creationId xmlns:a16="http://schemas.microsoft.com/office/drawing/2014/main" xmlns="" id="{B37C7D3D-4764-404F-B59C-F4F931CC42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15" y="4823049"/>
            <a:ext cx="2124589" cy="1593442"/>
          </a:xfrm>
          <a:prstGeom prst="rect">
            <a:avLst/>
          </a:prstGeom>
        </p:spPr>
      </p:pic>
      <p:pic>
        <p:nvPicPr>
          <p:cNvPr id="24" name="Picture 23" descr="A picture containing grass, outdoor, sitting, cake&#10;&#10;Description automatically generated">
            <a:extLst>
              <a:ext uri="{FF2B5EF4-FFF2-40B4-BE49-F238E27FC236}">
                <a16:creationId xmlns:a16="http://schemas.microsoft.com/office/drawing/2014/main" xmlns="" id="{F566DD61-8BC6-4B5C-AAB3-BB66FECECB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6251" y="2375326"/>
            <a:ext cx="2210717" cy="1658037"/>
          </a:xfrm>
          <a:prstGeom prst="rect">
            <a:avLst/>
          </a:prstGeom>
        </p:spPr>
      </p:pic>
      <p:pic>
        <p:nvPicPr>
          <p:cNvPr id="12" name="Picture 11" descr="A picture containing outdoor, building, boat, water&#10;&#10;Description automatically generated">
            <a:extLst>
              <a:ext uri="{FF2B5EF4-FFF2-40B4-BE49-F238E27FC236}">
                <a16:creationId xmlns:a16="http://schemas.microsoft.com/office/drawing/2014/main" xmlns="" id="{813CF1F1-ED41-4537-89F0-9F51CEFCBB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95" y="1957690"/>
            <a:ext cx="2212158" cy="165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4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stewater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 Neue Light" charset="0"/>
          </a:defRPr>
        </a:defPPr>
      </a:lstStyle>
    </a:lnDef>
    <a:txDef>
      <a:spPr>
        <a:noFill/>
      </a:spPr>
      <a:bodyPr wrap="square" rtlCol="0">
        <a:spAutoFit/>
      </a:bodyPr>
      <a:lstStyle>
        <a:defPPr marL="342900" indent="-342900" algn="l">
          <a:buClr>
            <a:srgbClr val="94A545"/>
          </a:buClr>
          <a:buSzPct val="150000"/>
          <a:buFont typeface="Arial" pitchFamily="34" charset="0"/>
          <a:buChar char="•"/>
          <a:defRPr sz="2000" dirty="0" err="1" smtClean="0">
            <a:latin typeface="HelveticaNeue MediumCond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Wastewater Template</Template>
  <TotalTime>5393</TotalTime>
  <Words>1645</Words>
  <Application>Microsoft Office PowerPoint</Application>
  <PresentationFormat>On-screen Show (4:3)</PresentationFormat>
  <Paragraphs>442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Helvetica Neue Light</vt:lpstr>
      <vt:lpstr>HelveticaNeue MediumCond</vt:lpstr>
      <vt:lpstr>HelveticaNeue-Light</vt:lpstr>
      <vt:lpstr>MicrogrammaDBolExt</vt:lpstr>
      <vt:lpstr>Times</vt:lpstr>
      <vt:lpstr>Wastewater Template</vt:lpstr>
      <vt:lpstr>PowerPoint Presentation</vt:lpstr>
      <vt:lpstr> </vt:lpstr>
      <vt:lpstr>PowerPoint Presentation</vt:lpstr>
      <vt:lpstr>Background</vt:lpstr>
      <vt:lpstr>Phosphorus Compliance  2020 Permit Reissuance TP Limit</vt:lpstr>
      <vt:lpstr>WDNR Compliance Agreement Schedule</vt:lpstr>
      <vt:lpstr>Updated 2016 Facilities Plan</vt:lpstr>
      <vt:lpstr>PowerPoint Presentation</vt:lpstr>
      <vt:lpstr>Why are These Improvements Needed?</vt:lpstr>
      <vt:lpstr>Why are These Improvements Needed?</vt:lpstr>
      <vt:lpstr>Why are These Improvements Needed?</vt:lpstr>
      <vt:lpstr>PowerPoint Presentation</vt:lpstr>
      <vt:lpstr>What is the Capacity of the Proposed Facilities? </vt:lpstr>
      <vt:lpstr>Two Biological Treatment Alternatives</vt:lpstr>
      <vt:lpstr>Two Biological Treatment Alternatives Evaluated  WWTP 1 – Existing Plant Upgrade</vt:lpstr>
      <vt:lpstr>Two Biological Treatment Alternatives Evaluated WWTP 2 – Aeromod Plant and Common Plant Upgrades</vt:lpstr>
      <vt:lpstr>Outfall Modifications Included – Location Request to DNR</vt:lpstr>
      <vt:lpstr>Biological Treatment Alternatives – Opinion of Capital Costs</vt:lpstr>
      <vt:lpstr>Recommended Plan Proposed Improvements – WWTP-2  </vt:lpstr>
      <vt:lpstr>Opinion of Capital Costs</vt:lpstr>
      <vt:lpstr>PowerPoint Presentation</vt:lpstr>
      <vt:lpstr>Financial Overview – Wastewater Facilities Plan  </vt:lpstr>
      <vt:lpstr>Other Options – Phasing Project  Aero-Mod Option not Practical with Phased Approach  Phasing for WWTP-1 Alternative:</vt:lpstr>
      <vt:lpstr>Phased Project Considerations and Risks</vt:lpstr>
      <vt:lpstr>Phasing is Possible, but Results in Higher Total Project Costs</vt:lpstr>
      <vt:lpstr>Funding Options Will be Identified to Minimize Costs to Ratepayers</vt:lpstr>
      <vt:lpstr>Sewer Rate Impact</vt:lpstr>
      <vt:lpstr>Schedule That Includes No Phasing</vt:lpstr>
      <vt:lpstr>PowerPoint Presentation</vt:lpstr>
      <vt:lpstr>PowerPoint Presentation</vt:lpstr>
    </vt:vector>
  </TitlesOfParts>
  <Company>Strand Associates, Inc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Lee, Rachel</dc:creator>
  <cp:lastModifiedBy>Andy Kurtz</cp:lastModifiedBy>
  <cp:revision>336</cp:revision>
  <cp:lastPrinted>2020-04-10T13:27:12Z</cp:lastPrinted>
  <dcterms:created xsi:type="dcterms:W3CDTF">2015-10-20T14:52:24Z</dcterms:created>
  <dcterms:modified xsi:type="dcterms:W3CDTF">2020-05-15T12:51:12Z</dcterms:modified>
</cp:coreProperties>
</file>